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Neue Montreal" charset="1" panose="00000400000000000000"/>
      <p:regular r:id="rId19"/>
    </p:embeddedFont>
    <p:embeddedFont>
      <p:font typeface="Neue Montreal Bold" charset="1" panose="00000400000000000000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PROBABLEMENTE BORRAR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3.gif" Type="http://schemas.openxmlformats.org/officeDocument/2006/relationships/image"/><Relationship Id="rId4" Target="../media/image54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2.png" Type="http://schemas.openxmlformats.org/officeDocument/2006/relationships/image"/><Relationship Id="rId7" Target="../media/image36.gif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9262" y="228347"/>
            <a:ext cx="7090109" cy="9830307"/>
          </a:xfrm>
          <a:custGeom>
            <a:avLst/>
            <a:gdLst/>
            <a:ahLst/>
            <a:cxnLst/>
            <a:rect r="r" b="b" t="t" l="l"/>
            <a:pathLst>
              <a:path h="9830307" w="7090109">
                <a:moveTo>
                  <a:pt x="0" y="0"/>
                </a:moveTo>
                <a:lnTo>
                  <a:pt x="7090109" y="0"/>
                </a:lnTo>
                <a:lnTo>
                  <a:pt x="7090109" y="9830306"/>
                </a:lnTo>
                <a:lnTo>
                  <a:pt x="0" y="98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93337" y="8732544"/>
            <a:ext cx="1568520" cy="629602"/>
            <a:chOff x="0" y="0"/>
            <a:chExt cx="413108" cy="165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108" cy="165821"/>
            </a:xfrm>
            <a:custGeom>
              <a:avLst/>
              <a:gdLst/>
              <a:ahLst/>
              <a:cxnLst/>
              <a:rect r="r" b="b" t="t" l="l"/>
              <a:pathLst>
                <a:path h="165821" w="413108">
                  <a:moveTo>
                    <a:pt x="82911" y="0"/>
                  </a:moveTo>
                  <a:lnTo>
                    <a:pt x="330197" y="0"/>
                  </a:lnTo>
                  <a:cubicBezTo>
                    <a:pt x="375988" y="0"/>
                    <a:pt x="413108" y="37120"/>
                    <a:pt x="413108" y="82911"/>
                  </a:cubicBezTo>
                  <a:lnTo>
                    <a:pt x="413108" y="82911"/>
                  </a:lnTo>
                  <a:cubicBezTo>
                    <a:pt x="413108" y="104900"/>
                    <a:pt x="404373" y="125989"/>
                    <a:pt x="388824" y="141537"/>
                  </a:cubicBezTo>
                  <a:cubicBezTo>
                    <a:pt x="373275" y="157086"/>
                    <a:pt x="352187" y="165821"/>
                    <a:pt x="330197" y="165821"/>
                  </a:cubicBezTo>
                  <a:lnTo>
                    <a:pt x="82911" y="165821"/>
                  </a:lnTo>
                  <a:cubicBezTo>
                    <a:pt x="60921" y="165821"/>
                    <a:pt x="39833" y="157086"/>
                    <a:pt x="24284" y="141537"/>
                  </a:cubicBezTo>
                  <a:cubicBezTo>
                    <a:pt x="8735" y="125989"/>
                    <a:pt x="0" y="104900"/>
                    <a:pt x="0" y="82911"/>
                  </a:cubicBezTo>
                  <a:lnTo>
                    <a:pt x="0" y="82911"/>
                  </a:lnTo>
                  <a:cubicBezTo>
                    <a:pt x="0" y="60921"/>
                    <a:pt x="8735" y="39833"/>
                    <a:pt x="24284" y="24284"/>
                  </a:cubicBezTo>
                  <a:cubicBezTo>
                    <a:pt x="39833" y="8735"/>
                    <a:pt x="60921" y="0"/>
                    <a:pt x="82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3108" cy="213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374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2025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1971" y="7794014"/>
            <a:ext cx="582380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39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Integrantes: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39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Axel Hernández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39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Luciano Méndez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39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Franco Unda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6260" y="4283393"/>
            <a:ext cx="6169707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sz="11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VATAR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1971" y="4283393"/>
            <a:ext cx="904289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b="true" sz="11000">
                <a:solidFill>
                  <a:srgbClr val="FAD02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1971" y="4054158"/>
            <a:ext cx="468311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72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Proyecto Capstone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84766" y="4283393"/>
            <a:ext cx="904289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b="true" sz="11000">
                <a:solidFill>
                  <a:srgbClr val="FAD02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3059" y="4283393"/>
            <a:ext cx="6120952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sz="11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AMER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7656" y="1238250"/>
            <a:ext cx="11972689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Demostración del sistema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77339" y="2533637"/>
            <a:ext cx="4099715" cy="7538480"/>
            <a:chOff x="0" y="0"/>
            <a:chExt cx="974192" cy="179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4192" cy="1791327"/>
            </a:xfrm>
            <a:custGeom>
              <a:avLst/>
              <a:gdLst/>
              <a:ahLst/>
              <a:cxnLst/>
              <a:rect r="r" b="b" t="t" l="l"/>
              <a:pathLst>
                <a:path h="1791327" w="974192">
                  <a:moveTo>
                    <a:pt x="47210" y="0"/>
                  </a:moveTo>
                  <a:lnTo>
                    <a:pt x="926982" y="0"/>
                  </a:lnTo>
                  <a:cubicBezTo>
                    <a:pt x="953055" y="0"/>
                    <a:pt x="974192" y="21137"/>
                    <a:pt x="974192" y="47210"/>
                  </a:cubicBezTo>
                  <a:lnTo>
                    <a:pt x="974192" y="1744117"/>
                  </a:lnTo>
                  <a:cubicBezTo>
                    <a:pt x="974192" y="1770190"/>
                    <a:pt x="953055" y="1791327"/>
                    <a:pt x="926982" y="1791327"/>
                  </a:cubicBezTo>
                  <a:lnTo>
                    <a:pt x="47210" y="1791327"/>
                  </a:lnTo>
                  <a:cubicBezTo>
                    <a:pt x="21137" y="1791327"/>
                    <a:pt x="0" y="1770190"/>
                    <a:pt x="0" y="1744117"/>
                  </a:cubicBezTo>
                  <a:lnTo>
                    <a:pt x="0" y="47210"/>
                  </a:lnTo>
                  <a:cubicBezTo>
                    <a:pt x="0" y="21137"/>
                    <a:pt x="21137" y="0"/>
                    <a:pt x="47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74192" cy="1848477"/>
            </a:xfrm>
            <a:prstGeom prst="rect">
              <a:avLst/>
            </a:prstGeom>
          </p:spPr>
          <p:txBody>
            <a:bodyPr anchor="ctr" rtlCol="false" tIns="56305" lIns="56305" bIns="56305" rIns="56305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4070521" y="3860190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882606" y="2653038"/>
            <a:ext cx="3689182" cy="7299680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31" r="0" b="-113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2700000">
            <a:off x="11313486" y="3860190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320229" y="2533637"/>
            <a:ext cx="4099715" cy="7538480"/>
            <a:chOff x="0" y="0"/>
            <a:chExt cx="974192" cy="17913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4192" cy="1791327"/>
            </a:xfrm>
            <a:custGeom>
              <a:avLst/>
              <a:gdLst/>
              <a:ahLst/>
              <a:cxnLst/>
              <a:rect r="r" b="b" t="t" l="l"/>
              <a:pathLst>
                <a:path h="1791327" w="974192">
                  <a:moveTo>
                    <a:pt x="47210" y="0"/>
                  </a:moveTo>
                  <a:lnTo>
                    <a:pt x="926982" y="0"/>
                  </a:lnTo>
                  <a:cubicBezTo>
                    <a:pt x="953055" y="0"/>
                    <a:pt x="974192" y="21137"/>
                    <a:pt x="974192" y="47210"/>
                  </a:cubicBezTo>
                  <a:lnTo>
                    <a:pt x="974192" y="1744117"/>
                  </a:lnTo>
                  <a:cubicBezTo>
                    <a:pt x="974192" y="1770190"/>
                    <a:pt x="953055" y="1791327"/>
                    <a:pt x="926982" y="1791327"/>
                  </a:cubicBezTo>
                  <a:lnTo>
                    <a:pt x="47210" y="1791327"/>
                  </a:lnTo>
                  <a:cubicBezTo>
                    <a:pt x="21137" y="1791327"/>
                    <a:pt x="0" y="1770190"/>
                    <a:pt x="0" y="1744117"/>
                  </a:cubicBezTo>
                  <a:lnTo>
                    <a:pt x="0" y="47210"/>
                  </a:lnTo>
                  <a:cubicBezTo>
                    <a:pt x="0" y="21137"/>
                    <a:pt x="21137" y="0"/>
                    <a:pt x="47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74192" cy="1848477"/>
            </a:xfrm>
            <a:prstGeom prst="rect">
              <a:avLst/>
            </a:prstGeom>
          </p:spPr>
          <p:txBody>
            <a:bodyPr anchor="ctr" rtlCol="false" tIns="56305" lIns="56305" bIns="56305" rIns="56305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700000">
            <a:off x="10713411" y="3860190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525495" y="2653038"/>
            <a:ext cx="3689182" cy="7299680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32" r="0" b="-432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-2700000">
            <a:off x="16837408" y="2187741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2700000">
            <a:off x="16646908" y="2054391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2700000">
            <a:off x="18284112" y="371362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0651" y="3117474"/>
            <a:ext cx="5820423" cy="731583"/>
            <a:chOff x="0" y="0"/>
            <a:chExt cx="1532951" cy="192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2951" cy="192680"/>
            </a:xfrm>
            <a:custGeom>
              <a:avLst/>
              <a:gdLst/>
              <a:ahLst/>
              <a:cxnLst/>
              <a:rect r="r" b="b" t="t" l="l"/>
              <a:pathLst>
                <a:path h="192680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159427"/>
                  </a:lnTo>
                  <a:cubicBezTo>
                    <a:pt x="1532951" y="177792"/>
                    <a:pt x="1518063" y="192680"/>
                    <a:pt x="1499698" y="192680"/>
                  </a:cubicBezTo>
                  <a:lnTo>
                    <a:pt x="33253" y="192680"/>
                  </a:lnTo>
                  <a:cubicBezTo>
                    <a:pt x="14888" y="192680"/>
                    <a:pt x="0" y="177792"/>
                    <a:pt x="0" y="159427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2951" cy="249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spc="156">
                  <a:solidFill>
                    <a:srgbClr val="000000"/>
                  </a:solidFill>
                  <a:latin typeface="Neue Montreal Bold"/>
                  <a:ea typeface="Neue Montreal Bold"/>
                  <a:cs typeface="Neue Montreal Bold"/>
                  <a:sym typeface="Neue Montreal Bold"/>
                </a:rPr>
                <a:t>Resultados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60651" y="4128684"/>
            <a:ext cx="5820423" cy="984154"/>
            <a:chOff x="0" y="0"/>
            <a:chExt cx="1532951" cy="2592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Comunicación remota estable entre operador y robot.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06926" y="4128684"/>
            <a:ext cx="5820423" cy="984154"/>
            <a:chOff x="0" y="0"/>
            <a:chExt cx="1532951" cy="2592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Integrar completamente la IA asistiva del servidor cliente.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60651" y="5389063"/>
            <a:ext cx="5820423" cy="984154"/>
            <a:chOff x="0" y="0"/>
            <a:chExt cx="1532951" cy="2592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Videollamada funcional integrada con Jitsi Meet API.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06926" y="5389063"/>
            <a:ext cx="5820423" cy="984154"/>
            <a:chOff x="0" y="0"/>
            <a:chExt cx="1532951" cy="2592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Mejorar autonomía y movilidad del robot.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960651" y="6649442"/>
            <a:ext cx="5820423" cy="984154"/>
            <a:chOff x="0" y="0"/>
            <a:chExt cx="1532951" cy="2592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Control del robot vía Bluetooth y comandos en tiempo real.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06926" y="6649442"/>
            <a:ext cx="5820423" cy="984154"/>
            <a:chOff x="0" y="0"/>
            <a:chExt cx="1532951" cy="2592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Desarrollar interfaz de usuario accesible y adaptable.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06926" y="3117474"/>
            <a:ext cx="5820423" cy="731583"/>
            <a:chOff x="0" y="0"/>
            <a:chExt cx="1532951" cy="1926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32951" cy="192680"/>
            </a:xfrm>
            <a:custGeom>
              <a:avLst/>
              <a:gdLst/>
              <a:ahLst/>
              <a:cxnLst/>
              <a:rect r="r" b="b" t="t" l="l"/>
              <a:pathLst>
                <a:path h="192680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159427"/>
                  </a:lnTo>
                  <a:cubicBezTo>
                    <a:pt x="1532951" y="177792"/>
                    <a:pt x="1518063" y="192680"/>
                    <a:pt x="1499698" y="192680"/>
                  </a:cubicBezTo>
                  <a:lnTo>
                    <a:pt x="33253" y="192680"/>
                  </a:lnTo>
                  <a:cubicBezTo>
                    <a:pt x="14888" y="192680"/>
                    <a:pt x="0" y="177792"/>
                    <a:pt x="0" y="159427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532951" cy="249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spc="156">
                  <a:solidFill>
                    <a:srgbClr val="000000"/>
                  </a:solidFill>
                  <a:latin typeface="Neue Montreal Bold"/>
                  <a:ea typeface="Neue Montreal Bold"/>
                  <a:cs typeface="Neue Montreal Bold"/>
                  <a:sym typeface="Neue Montreal Bold"/>
                </a:rPr>
                <a:t>Proyecciones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60651" y="7909821"/>
            <a:ext cx="5820423" cy="984154"/>
            <a:chOff x="0" y="0"/>
            <a:chExt cx="1532951" cy="25920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Arquitectura modular con backend Django + PostgreSQL.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06926" y="7909821"/>
            <a:ext cx="5820423" cy="984154"/>
            <a:chOff x="0" y="0"/>
            <a:chExt cx="1532951" cy="259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32951" cy="259201"/>
            </a:xfrm>
            <a:custGeom>
              <a:avLst/>
              <a:gdLst/>
              <a:ahLst/>
              <a:cxnLst/>
              <a:rect r="r" b="b" t="t" l="l"/>
              <a:pathLst>
                <a:path h="259201" w="1532951">
                  <a:moveTo>
                    <a:pt x="33253" y="0"/>
                  </a:moveTo>
                  <a:lnTo>
                    <a:pt x="1499698" y="0"/>
                  </a:lnTo>
                  <a:cubicBezTo>
                    <a:pt x="1518063" y="0"/>
                    <a:pt x="1532951" y="14888"/>
                    <a:pt x="1532951" y="33253"/>
                  </a:cubicBezTo>
                  <a:lnTo>
                    <a:pt x="1532951" y="225948"/>
                  </a:lnTo>
                  <a:cubicBezTo>
                    <a:pt x="1532951" y="244313"/>
                    <a:pt x="1518063" y="259201"/>
                    <a:pt x="1499698" y="259201"/>
                  </a:cubicBezTo>
                  <a:lnTo>
                    <a:pt x="33253" y="259201"/>
                  </a:lnTo>
                  <a:cubicBezTo>
                    <a:pt x="14888" y="259201"/>
                    <a:pt x="0" y="244313"/>
                    <a:pt x="0" y="225948"/>
                  </a:cubicBezTo>
                  <a:lnTo>
                    <a:pt x="0" y="33253"/>
                  </a:lnTo>
                  <a:cubicBezTo>
                    <a:pt x="0" y="14888"/>
                    <a:pt x="14888" y="0"/>
                    <a:pt x="33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32951" cy="29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260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Evaluar casos de uso social: educación, acompañamiento, asistencia remota.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800583"/>
            <a:ext cx="1625434" cy="1365365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32149" y="2763319"/>
            <a:ext cx="1365365" cy="1365365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2884586" y="1680468"/>
            <a:ext cx="12518828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Resultados y proyecciones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967264" y="2813074"/>
            <a:ext cx="9297239" cy="12890453"/>
          </a:xfrm>
          <a:custGeom>
            <a:avLst/>
            <a:gdLst/>
            <a:ahLst/>
            <a:cxnLst/>
            <a:rect r="r" b="b" t="t" l="l"/>
            <a:pathLst>
              <a:path h="12890453" w="9297239">
                <a:moveTo>
                  <a:pt x="9297239" y="0"/>
                </a:moveTo>
                <a:lnTo>
                  <a:pt x="0" y="0"/>
                </a:lnTo>
                <a:lnTo>
                  <a:pt x="0" y="12890452"/>
                </a:lnTo>
                <a:lnTo>
                  <a:pt x="9297239" y="12890452"/>
                </a:lnTo>
                <a:lnTo>
                  <a:pt x="92972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384653"/>
            <a:ext cx="8456011" cy="1200227"/>
            <a:chOff x="0" y="0"/>
            <a:chExt cx="1712177" cy="243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2177" cy="243023"/>
            </a:xfrm>
            <a:custGeom>
              <a:avLst/>
              <a:gdLst/>
              <a:ahLst/>
              <a:cxnLst/>
              <a:rect r="r" b="b" t="t" l="l"/>
              <a:pathLst>
                <a:path h="243023" w="1712177">
                  <a:moveTo>
                    <a:pt x="22889" y="0"/>
                  </a:moveTo>
                  <a:lnTo>
                    <a:pt x="1689288" y="0"/>
                  </a:lnTo>
                  <a:cubicBezTo>
                    <a:pt x="1695359" y="0"/>
                    <a:pt x="1701181" y="2411"/>
                    <a:pt x="1705473" y="6704"/>
                  </a:cubicBezTo>
                  <a:cubicBezTo>
                    <a:pt x="1709766" y="10996"/>
                    <a:pt x="1712177" y="16818"/>
                    <a:pt x="1712177" y="22889"/>
                  </a:cubicBezTo>
                  <a:lnTo>
                    <a:pt x="1712177" y="220134"/>
                  </a:lnTo>
                  <a:cubicBezTo>
                    <a:pt x="1712177" y="232775"/>
                    <a:pt x="1701929" y="243023"/>
                    <a:pt x="1689288" y="243023"/>
                  </a:cubicBezTo>
                  <a:lnTo>
                    <a:pt x="22889" y="243023"/>
                  </a:lnTo>
                  <a:cubicBezTo>
                    <a:pt x="16818" y="243023"/>
                    <a:pt x="10996" y="240611"/>
                    <a:pt x="6704" y="236319"/>
                  </a:cubicBezTo>
                  <a:cubicBezTo>
                    <a:pt x="2411" y="232026"/>
                    <a:pt x="0" y="226204"/>
                    <a:pt x="0" y="220134"/>
                  </a:cubicBezTo>
                  <a:lnTo>
                    <a:pt x="0" y="22889"/>
                  </a:lnTo>
                  <a:cubicBezTo>
                    <a:pt x="0" y="16818"/>
                    <a:pt x="2411" y="10996"/>
                    <a:pt x="6704" y="6704"/>
                  </a:cubicBezTo>
                  <a:cubicBezTo>
                    <a:pt x="10996" y="2411"/>
                    <a:pt x="16818" y="0"/>
                    <a:pt x="228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12177" cy="3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884840"/>
            <a:ext cx="8456011" cy="1200227"/>
            <a:chOff x="0" y="0"/>
            <a:chExt cx="1712177" cy="243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2177" cy="243023"/>
            </a:xfrm>
            <a:custGeom>
              <a:avLst/>
              <a:gdLst/>
              <a:ahLst/>
              <a:cxnLst/>
              <a:rect r="r" b="b" t="t" l="l"/>
              <a:pathLst>
                <a:path h="243023" w="1712177">
                  <a:moveTo>
                    <a:pt x="22889" y="0"/>
                  </a:moveTo>
                  <a:lnTo>
                    <a:pt x="1689288" y="0"/>
                  </a:lnTo>
                  <a:cubicBezTo>
                    <a:pt x="1695359" y="0"/>
                    <a:pt x="1701181" y="2411"/>
                    <a:pt x="1705473" y="6704"/>
                  </a:cubicBezTo>
                  <a:cubicBezTo>
                    <a:pt x="1709766" y="10996"/>
                    <a:pt x="1712177" y="16818"/>
                    <a:pt x="1712177" y="22889"/>
                  </a:cubicBezTo>
                  <a:lnTo>
                    <a:pt x="1712177" y="220134"/>
                  </a:lnTo>
                  <a:cubicBezTo>
                    <a:pt x="1712177" y="232775"/>
                    <a:pt x="1701929" y="243023"/>
                    <a:pt x="1689288" y="243023"/>
                  </a:cubicBezTo>
                  <a:lnTo>
                    <a:pt x="22889" y="243023"/>
                  </a:lnTo>
                  <a:cubicBezTo>
                    <a:pt x="16818" y="243023"/>
                    <a:pt x="10996" y="240611"/>
                    <a:pt x="6704" y="236319"/>
                  </a:cubicBezTo>
                  <a:cubicBezTo>
                    <a:pt x="2411" y="232026"/>
                    <a:pt x="0" y="226204"/>
                    <a:pt x="0" y="220134"/>
                  </a:cubicBezTo>
                  <a:lnTo>
                    <a:pt x="0" y="22889"/>
                  </a:lnTo>
                  <a:cubicBezTo>
                    <a:pt x="0" y="16818"/>
                    <a:pt x="2411" y="10996"/>
                    <a:pt x="6704" y="6704"/>
                  </a:cubicBezTo>
                  <a:cubicBezTo>
                    <a:pt x="10996" y="2411"/>
                    <a:pt x="16818" y="0"/>
                    <a:pt x="228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12177" cy="3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384653"/>
            <a:ext cx="1200499" cy="1200227"/>
            <a:chOff x="0" y="0"/>
            <a:chExt cx="316181" cy="3161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6181" cy="316109"/>
            </a:xfrm>
            <a:custGeom>
              <a:avLst/>
              <a:gdLst/>
              <a:ahLst/>
              <a:cxnLst/>
              <a:rect r="r" b="b" t="t" l="l"/>
              <a:pathLst>
                <a:path h="316109" w="316181">
                  <a:moveTo>
                    <a:pt x="158055" y="0"/>
                  </a:moveTo>
                  <a:lnTo>
                    <a:pt x="158126" y="0"/>
                  </a:lnTo>
                  <a:cubicBezTo>
                    <a:pt x="245417" y="0"/>
                    <a:pt x="316181" y="70763"/>
                    <a:pt x="316181" y="158055"/>
                  </a:cubicBezTo>
                  <a:lnTo>
                    <a:pt x="316181" y="158055"/>
                  </a:lnTo>
                  <a:cubicBezTo>
                    <a:pt x="316181" y="245346"/>
                    <a:pt x="245417" y="316109"/>
                    <a:pt x="158126" y="316109"/>
                  </a:cubicBezTo>
                  <a:lnTo>
                    <a:pt x="158055" y="316109"/>
                  </a:lnTo>
                  <a:cubicBezTo>
                    <a:pt x="70763" y="316109"/>
                    <a:pt x="0" y="245346"/>
                    <a:pt x="0" y="158055"/>
                  </a:cubicBezTo>
                  <a:lnTo>
                    <a:pt x="0" y="158055"/>
                  </a:lnTo>
                  <a:cubicBezTo>
                    <a:pt x="0" y="70763"/>
                    <a:pt x="70763" y="0"/>
                    <a:pt x="158055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16181" cy="363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884840"/>
            <a:ext cx="1200499" cy="1200227"/>
            <a:chOff x="0" y="0"/>
            <a:chExt cx="316181" cy="3161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6181" cy="316109"/>
            </a:xfrm>
            <a:custGeom>
              <a:avLst/>
              <a:gdLst/>
              <a:ahLst/>
              <a:cxnLst/>
              <a:rect r="r" b="b" t="t" l="l"/>
              <a:pathLst>
                <a:path h="316109" w="316181">
                  <a:moveTo>
                    <a:pt x="158055" y="0"/>
                  </a:moveTo>
                  <a:lnTo>
                    <a:pt x="158126" y="0"/>
                  </a:lnTo>
                  <a:cubicBezTo>
                    <a:pt x="245417" y="0"/>
                    <a:pt x="316181" y="70763"/>
                    <a:pt x="316181" y="158055"/>
                  </a:cubicBezTo>
                  <a:lnTo>
                    <a:pt x="316181" y="158055"/>
                  </a:lnTo>
                  <a:cubicBezTo>
                    <a:pt x="316181" y="245346"/>
                    <a:pt x="245417" y="316109"/>
                    <a:pt x="158126" y="316109"/>
                  </a:cubicBezTo>
                  <a:lnTo>
                    <a:pt x="158055" y="316109"/>
                  </a:lnTo>
                  <a:cubicBezTo>
                    <a:pt x="70763" y="316109"/>
                    <a:pt x="0" y="245346"/>
                    <a:pt x="0" y="158055"/>
                  </a:cubicBezTo>
                  <a:lnTo>
                    <a:pt x="0" y="158055"/>
                  </a:lnTo>
                  <a:cubicBezTo>
                    <a:pt x="0" y="70763"/>
                    <a:pt x="70763" y="0"/>
                    <a:pt x="158055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16181" cy="363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955826"/>
            <a:ext cx="8456011" cy="1200227"/>
            <a:chOff x="0" y="0"/>
            <a:chExt cx="1712177" cy="243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12177" cy="243023"/>
            </a:xfrm>
            <a:custGeom>
              <a:avLst/>
              <a:gdLst/>
              <a:ahLst/>
              <a:cxnLst/>
              <a:rect r="r" b="b" t="t" l="l"/>
              <a:pathLst>
                <a:path h="243023" w="1712177">
                  <a:moveTo>
                    <a:pt x="22889" y="0"/>
                  </a:moveTo>
                  <a:lnTo>
                    <a:pt x="1689288" y="0"/>
                  </a:lnTo>
                  <a:cubicBezTo>
                    <a:pt x="1695359" y="0"/>
                    <a:pt x="1701181" y="2411"/>
                    <a:pt x="1705473" y="6704"/>
                  </a:cubicBezTo>
                  <a:cubicBezTo>
                    <a:pt x="1709766" y="10996"/>
                    <a:pt x="1712177" y="16818"/>
                    <a:pt x="1712177" y="22889"/>
                  </a:cubicBezTo>
                  <a:lnTo>
                    <a:pt x="1712177" y="220134"/>
                  </a:lnTo>
                  <a:cubicBezTo>
                    <a:pt x="1712177" y="232775"/>
                    <a:pt x="1701929" y="243023"/>
                    <a:pt x="1689288" y="243023"/>
                  </a:cubicBezTo>
                  <a:lnTo>
                    <a:pt x="22889" y="243023"/>
                  </a:lnTo>
                  <a:cubicBezTo>
                    <a:pt x="16818" y="243023"/>
                    <a:pt x="10996" y="240611"/>
                    <a:pt x="6704" y="236319"/>
                  </a:cubicBezTo>
                  <a:cubicBezTo>
                    <a:pt x="2411" y="232026"/>
                    <a:pt x="0" y="226204"/>
                    <a:pt x="0" y="220134"/>
                  </a:cubicBezTo>
                  <a:lnTo>
                    <a:pt x="0" y="22889"/>
                  </a:lnTo>
                  <a:cubicBezTo>
                    <a:pt x="0" y="16818"/>
                    <a:pt x="2411" y="10996"/>
                    <a:pt x="6704" y="6704"/>
                  </a:cubicBezTo>
                  <a:cubicBezTo>
                    <a:pt x="10996" y="2411"/>
                    <a:pt x="16818" y="0"/>
                    <a:pt x="228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12177" cy="3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3955826"/>
            <a:ext cx="1200499" cy="1200227"/>
            <a:chOff x="0" y="0"/>
            <a:chExt cx="316181" cy="3161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6181" cy="316109"/>
            </a:xfrm>
            <a:custGeom>
              <a:avLst/>
              <a:gdLst/>
              <a:ahLst/>
              <a:cxnLst/>
              <a:rect r="r" b="b" t="t" l="l"/>
              <a:pathLst>
                <a:path h="316109" w="316181">
                  <a:moveTo>
                    <a:pt x="158055" y="0"/>
                  </a:moveTo>
                  <a:lnTo>
                    <a:pt x="158126" y="0"/>
                  </a:lnTo>
                  <a:cubicBezTo>
                    <a:pt x="245417" y="0"/>
                    <a:pt x="316181" y="70763"/>
                    <a:pt x="316181" y="158055"/>
                  </a:cubicBezTo>
                  <a:lnTo>
                    <a:pt x="316181" y="158055"/>
                  </a:lnTo>
                  <a:cubicBezTo>
                    <a:pt x="316181" y="245346"/>
                    <a:pt x="245417" y="316109"/>
                    <a:pt x="158126" y="316109"/>
                  </a:cubicBezTo>
                  <a:lnTo>
                    <a:pt x="158055" y="316109"/>
                  </a:lnTo>
                  <a:cubicBezTo>
                    <a:pt x="70763" y="316109"/>
                    <a:pt x="0" y="245346"/>
                    <a:pt x="0" y="158055"/>
                  </a:cubicBezTo>
                  <a:lnTo>
                    <a:pt x="0" y="158055"/>
                  </a:lnTo>
                  <a:cubicBezTo>
                    <a:pt x="0" y="70763"/>
                    <a:pt x="70763" y="0"/>
                    <a:pt x="158055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16181" cy="363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99722" y="4226712"/>
            <a:ext cx="658455" cy="658455"/>
          </a:xfrm>
          <a:custGeom>
            <a:avLst/>
            <a:gdLst/>
            <a:ahLst/>
            <a:cxnLst/>
            <a:rect r="r" b="b" t="t" l="l"/>
            <a:pathLst>
              <a:path h="658455" w="658455">
                <a:moveTo>
                  <a:pt x="0" y="0"/>
                </a:moveTo>
                <a:lnTo>
                  <a:pt x="658455" y="0"/>
                </a:lnTo>
                <a:lnTo>
                  <a:pt x="658455" y="658455"/>
                </a:lnTo>
                <a:lnTo>
                  <a:pt x="0" y="658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9722" y="5655539"/>
            <a:ext cx="658455" cy="658455"/>
          </a:xfrm>
          <a:custGeom>
            <a:avLst/>
            <a:gdLst/>
            <a:ahLst/>
            <a:cxnLst/>
            <a:rect r="r" b="b" t="t" l="l"/>
            <a:pathLst>
              <a:path h="658455" w="658455">
                <a:moveTo>
                  <a:pt x="0" y="0"/>
                </a:moveTo>
                <a:lnTo>
                  <a:pt x="658455" y="0"/>
                </a:lnTo>
                <a:lnTo>
                  <a:pt x="658455" y="658455"/>
                </a:lnTo>
                <a:lnTo>
                  <a:pt x="0" y="658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9722" y="7155726"/>
            <a:ext cx="658455" cy="658455"/>
          </a:xfrm>
          <a:custGeom>
            <a:avLst/>
            <a:gdLst/>
            <a:ahLst/>
            <a:cxnLst/>
            <a:rect r="r" b="b" t="t" l="l"/>
            <a:pathLst>
              <a:path h="658455" w="658455">
                <a:moveTo>
                  <a:pt x="0" y="0"/>
                </a:moveTo>
                <a:lnTo>
                  <a:pt x="658455" y="0"/>
                </a:lnTo>
                <a:lnTo>
                  <a:pt x="658455" y="658456"/>
                </a:lnTo>
                <a:lnTo>
                  <a:pt x="0" y="658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2708570"/>
            <a:ext cx="7138815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Conclusiones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22238" y="4069472"/>
            <a:ext cx="715198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15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Avatar Gamer demuestra que la te</a:t>
            </a:r>
            <a:r>
              <a:rPr lang="en-US" sz="2600" spc="15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cnología puede ser un puente para la inclusión.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522238" y="5508478"/>
            <a:ext cx="715198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15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Combina IA, telepresencia y </a:t>
            </a:r>
            <a:r>
              <a:rPr lang="en-US" sz="2600" spc="15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control físico en una experiencia accesible.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22238" y="7003624"/>
            <a:ext cx="715198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15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Permite intera</a:t>
            </a:r>
            <a:r>
              <a:rPr lang="en-US" sz="2600" spc="15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cciones humanas reales a distancia, no solo comunicación digital.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4012" y="3584819"/>
            <a:ext cx="2748455" cy="3118815"/>
          </a:xfrm>
          <a:custGeom>
            <a:avLst/>
            <a:gdLst/>
            <a:ahLst/>
            <a:cxnLst/>
            <a:rect r="r" b="b" t="t" l="l"/>
            <a:pathLst>
              <a:path h="3118815" w="2748455">
                <a:moveTo>
                  <a:pt x="0" y="0"/>
                </a:moveTo>
                <a:lnTo>
                  <a:pt x="2748455" y="0"/>
                </a:lnTo>
                <a:lnTo>
                  <a:pt x="2748455" y="3118815"/>
                </a:lnTo>
                <a:lnTo>
                  <a:pt x="0" y="311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59814" y="3571372"/>
            <a:ext cx="5061527" cy="339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9442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Gracias por su atención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33844" y="1028700"/>
            <a:ext cx="8460481" cy="2634521"/>
            <a:chOff x="0" y="0"/>
            <a:chExt cx="2228275" cy="693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8275" cy="693866"/>
            </a:xfrm>
            <a:custGeom>
              <a:avLst/>
              <a:gdLst/>
              <a:ahLst/>
              <a:cxnLst/>
              <a:rect r="r" b="b" t="t" l="l"/>
              <a:pathLst>
                <a:path h="693866" w="2228275">
                  <a:moveTo>
                    <a:pt x="22877" y="0"/>
                  </a:moveTo>
                  <a:lnTo>
                    <a:pt x="2205398" y="0"/>
                  </a:lnTo>
                  <a:cubicBezTo>
                    <a:pt x="2218033" y="0"/>
                    <a:pt x="2228275" y="10242"/>
                    <a:pt x="2228275" y="22877"/>
                  </a:cubicBezTo>
                  <a:lnTo>
                    <a:pt x="2228275" y="670989"/>
                  </a:lnTo>
                  <a:cubicBezTo>
                    <a:pt x="2228275" y="683623"/>
                    <a:pt x="2218033" y="693866"/>
                    <a:pt x="2205398" y="693866"/>
                  </a:cubicBezTo>
                  <a:lnTo>
                    <a:pt x="22877" y="693866"/>
                  </a:lnTo>
                  <a:cubicBezTo>
                    <a:pt x="10242" y="693866"/>
                    <a:pt x="0" y="683623"/>
                    <a:pt x="0" y="670989"/>
                  </a:cubicBezTo>
                  <a:lnTo>
                    <a:pt x="0" y="22877"/>
                  </a:lnTo>
                  <a:cubicBezTo>
                    <a:pt x="0" y="10242"/>
                    <a:pt x="10242" y="0"/>
                    <a:pt x="22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8275" cy="75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156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Las personas con movilidad reducida y adultos mayores enfrentan dificultades para integrarse en la sociedad debido a la falta de soluciones accesibles de interacción y participación.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33844" y="3958527"/>
            <a:ext cx="8460481" cy="2369945"/>
            <a:chOff x="0" y="0"/>
            <a:chExt cx="2228275" cy="624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8275" cy="624183"/>
            </a:xfrm>
            <a:custGeom>
              <a:avLst/>
              <a:gdLst/>
              <a:ahLst/>
              <a:cxnLst/>
              <a:rect r="r" b="b" t="t" l="l"/>
              <a:pathLst>
                <a:path h="624183" w="2228275">
                  <a:moveTo>
                    <a:pt x="22877" y="0"/>
                  </a:moveTo>
                  <a:lnTo>
                    <a:pt x="2205398" y="0"/>
                  </a:lnTo>
                  <a:cubicBezTo>
                    <a:pt x="2218033" y="0"/>
                    <a:pt x="2228275" y="10242"/>
                    <a:pt x="2228275" y="22877"/>
                  </a:cubicBezTo>
                  <a:lnTo>
                    <a:pt x="2228275" y="601306"/>
                  </a:lnTo>
                  <a:cubicBezTo>
                    <a:pt x="2228275" y="613941"/>
                    <a:pt x="2218033" y="624183"/>
                    <a:pt x="2205398" y="624183"/>
                  </a:cubicBezTo>
                  <a:lnTo>
                    <a:pt x="22877" y="624183"/>
                  </a:lnTo>
                  <a:cubicBezTo>
                    <a:pt x="10242" y="624183"/>
                    <a:pt x="0" y="613941"/>
                    <a:pt x="0" y="601306"/>
                  </a:cubicBezTo>
                  <a:lnTo>
                    <a:pt x="0" y="22877"/>
                  </a:lnTo>
                  <a:cubicBezTo>
                    <a:pt x="0" y="10242"/>
                    <a:pt x="10242" y="0"/>
                    <a:pt x="22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28275" cy="681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156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Las tecnologías de telepresencia actuales son costosas y poco accesibles, lo que genera aislamiento social y exclusión digital.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33844" y="6623748"/>
            <a:ext cx="8460481" cy="2369945"/>
            <a:chOff x="0" y="0"/>
            <a:chExt cx="2228275" cy="6241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8275" cy="624183"/>
            </a:xfrm>
            <a:custGeom>
              <a:avLst/>
              <a:gdLst/>
              <a:ahLst/>
              <a:cxnLst/>
              <a:rect r="r" b="b" t="t" l="l"/>
              <a:pathLst>
                <a:path h="624183" w="2228275">
                  <a:moveTo>
                    <a:pt x="22877" y="0"/>
                  </a:moveTo>
                  <a:lnTo>
                    <a:pt x="2205398" y="0"/>
                  </a:lnTo>
                  <a:cubicBezTo>
                    <a:pt x="2218033" y="0"/>
                    <a:pt x="2228275" y="10242"/>
                    <a:pt x="2228275" y="22877"/>
                  </a:cubicBezTo>
                  <a:lnTo>
                    <a:pt x="2228275" y="601306"/>
                  </a:lnTo>
                  <a:cubicBezTo>
                    <a:pt x="2228275" y="613941"/>
                    <a:pt x="2218033" y="624183"/>
                    <a:pt x="2205398" y="624183"/>
                  </a:cubicBezTo>
                  <a:lnTo>
                    <a:pt x="22877" y="624183"/>
                  </a:lnTo>
                  <a:cubicBezTo>
                    <a:pt x="10242" y="624183"/>
                    <a:pt x="0" y="613941"/>
                    <a:pt x="0" y="601306"/>
                  </a:cubicBezTo>
                  <a:lnTo>
                    <a:pt x="0" y="22877"/>
                  </a:lnTo>
                  <a:cubicBezTo>
                    <a:pt x="0" y="10242"/>
                    <a:pt x="10242" y="0"/>
                    <a:pt x="22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28275" cy="681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156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Avatar Gamer propone una alternativa inclusiva y de bajo costo, que combina telepresencia e inteligencia artificial para fomentar la participación social, educativa y laboral de manera remota y colaborativa.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05185" y="2314041"/>
            <a:ext cx="5418769" cy="1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Contexto del caso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031903" y="4947920"/>
            <a:ext cx="7969056" cy="11048951"/>
          </a:xfrm>
          <a:custGeom>
            <a:avLst/>
            <a:gdLst/>
            <a:ahLst/>
            <a:cxnLst/>
            <a:rect r="r" b="b" t="t" l="l"/>
            <a:pathLst>
              <a:path h="11048951" w="7969056">
                <a:moveTo>
                  <a:pt x="0" y="0"/>
                </a:moveTo>
                <a:lnTo>
                  <a:pt x="7969056" y="0"/>
                </a:lnTo>
                <a:lnTo>
                  <a:pt x="7969056" y="11048951"/>
                </a:lnTo>
                <a:lnTo>
                  <a:pt x="0" y="11048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527" y="5594338"/>
            <a:ext cx="3343877" cy="2890575"/>
            <a:chOff x="0" y="0"/>
            <a:chExt cx="880692" cy="761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692" cy="761304"/>
            </a:xfrm>
            <a:custGeom>
              <a:avLst/>
              <a:gdLst/>
              <a:ahLst/>
              <a:cxnLst/>
              <a:rect r="r" b="b" t="t" l="l"/>
              <a:pathLst>
                <a:path h="761304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703423"/>
                  </a:lnTo>
                  <a:cubicBezTo>
                    <a:pt x="880692" y="718774"/>
                    <a:pt x="874594" y="733496"/>
                    <a:pt x="863739" y="744351"/>
                  </a:cubicBezTo>
                  <a:cubicBezTo>
                    <a:pt x="852884" y="755206"/>
                    <a:pt x="838162" y="761304"/>
                    <a:pt x="822810" y="761304"/>
                  </a:cubicBezTo>
                  <a:lnTo>
                    <a:pt x="57881" y="761304"/>
                  </a:lnTo>
                  <a:cubicBezTo>
                    <a:pt x="42530" y="761304"/>
                    <a:pt x="27808" y="755206"/>
                    <a:pt x="16953" y="744351"/>
                  </a:cubicBezTo>
                  <a:cubicBezTo>
                    <a:pt x="6098" y="733496"/>
                    <a:pt x="0" y="718774"/>
                    <a:pt x="0" y="703423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80692" cy="818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7783" y="5105766"/>
            <a:ext cx="977366" cy="977145"/>
            <a:chOff x="0" y="0"/>
            <a:chExt cx="257413" cy="2573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64517" y="4763402"/>
            <a:ext cx="3343877" cy="2890575"/>
            <a:chOff x="0" y="0"/>
            <a:chExt cx="880692" cy="7613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0692" cy="761304"/>
            </a:xfrm>
            <a:custGeom>
              <a:avLst/>
              <a:gdLst/>
              <a:ahLst/>
              <a:cxnLst/>
              <a:rect r="r" b="b" t="t" l="l"/>
              <a:pathLst>
                <a:path h="761304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703423"/>
                  </a:lnTo>
                  <a:cubicBezTo>
                    <a:pt x="880692" y="718774"/>
                    <a:pt x="874594" y="733496"/>
                    <a:pt x="863739" y="744351"/>
                  </a:cubicBezTo>
                  <a:cubicBezTo>
                    <a:pt x="852884" y="755206"/>
                    <a:pt x="838162" y="761304"/>
                    <a:pt x="822810" y="761304"/>
                  </a:cubicBezTo>
                  <a:lnTo>
                    <a:pt x="57881" y="761304"/>
                  </a:lnTo>
                  <a:cubicBezTo>
                    <a:pt x="42530" y="761304"/>
                    <a:pt x="27808" y="755206"/>
                    <a:pt x="16953" y="744351"/>
                  </a:cubicBezTo>
                  <a:cubicBezTo>
                    <a:pt x="6098" y="733496"/>
                    <a:pt x="0" y="718774"/>
                    <a:pt x="0" y="703423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0692" cy="818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47773" y="4274829"/>
            <a:ext cx="977366" cy="977145"/>
            <a:chOff x="0" y="0"/>
            <a:chExt cx="257413" cy="2573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24507" y="3932465"/>
            <a:ext cx="3343877" cy="2890575"/>
            <a:chOff x="0" y="0"/>
            <a:chExt cx="880692" cy="7613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0692" cy="761304"/>
            </a:xfrm>
            <a:custGeom>
              <a:avLst/>
              <a:gdLst/>
              <a:ahLst/>
              <a:cxnLst/>
              <a:rect r="r" b="b" t="t" l="l"/>
              <a:pathLst>
                <a:path h="761304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703423"/>
                  </a:lnTo>
                  <a:cubicBezTo>
                    <a:pt x="880692" y="718774"/>
                    <a:pt x="874594" y="733496"/>
                    <a:pt x="863739" y="744351"/>
                  </a:cubicBezTo>
                  <a:cubicBezTo>
                    <a:pt x="852884" y="755206"/>
                    <a:pt x="838162" y="761304"/>
                    <a:pt x="822810" y="761304"/>
                  </a:cubicBezTo>
                  <a:lnTo>
                    <a:pt x="57881" y="761304"/>
                  </a:lnTo>
                  <a:cubicBezTo>
                    <a:pt x="42530" y="761304"/>
                    <a:pt x="27808" y="755206"/>
                    <a:pt x="16953" y="744351"/>
                  </a:cubicBezTo>
                  <a:cubicBezTo>
                    <a:pt x="6098" y="733496"/>
                    <a:pt x="0" y="718774"/>
                    <a:pt x="0" y="703423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80692" cy="818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07763" y="3443893"/>
            <a:ext cx="977366" cy="977145"/>
            <a:chOff x="0" y="0"/>
            <a:chExt cx="257413" cy="2573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84497" y="3101529"/>
            <a:ext cx="3343877" cy="2890575"/>
            <a:chOff x="0" y="0"/>
            <a:chExt cx="880692" cy="7613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0692" cy="761304"/>
            </a:xfrm>
            <a:custGeom>
              <a:avLst/>
              <a:gdLst/>
              <a:ahLst/>
              <a:cxnLst/>
              <a:rect r="r" b="b" t="t" l="l"/>
              <a:pathLst>
                <a:path h="761304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703423"/>
                  </a:lnTo>
                  <a:cubicBezTo>
                    <a:pt x="880692" y="718774"/>
                    <a:pt x="874594" y="733496"/>
                    <a:pt x="863739" y="744351"/>
                  </a:cubicBezTo>
                  <a:cubicBezTo>
                    <a:pt x="852884" y="755206"/>
                    <a:pt x="838162" y="761304"/>
                    <a:pt x="822810" y="761304"/>
                  </a:cubicBezTo>
                  <a:lnTo>
                    <a:pt x="57881" y="761304"/>
                  </a:lnTo>
                  <a:cubicBezTo>
                    <a:pt x="42530" y="761304"/>
                    <a:pt x="27808" y="755206"/>
                    <a:pt x="16953" y="744351"/>
                  </a:cubicBezTo>
                  <a:cubicBezTo>
                    <a:pt x="6098" y="733496"/>
                    <a:pt x="0" y="718774"/>
                    <a:pt x="0" y="703423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80692" cy="818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767753" y="2612956"/>
            <a:ext cx="977366" cy="977145"/>
            <a:chOff x="0" y="0"/>
            <a:chExt cx="257413" cy="2573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074382" y="5271097"/>
            <a:ext cx="604167" cy="646482"/>
          </a:xfrm>
          <a:custGeom>
            <a:avLst/>
            <a:gdLst/>
            <a:ahLst/>
            <a:cxnLst/>
            <a:rect r="r" b="b" t="t" l="l"/>
            <a:pathLst>
              <a:path h="646482" w="604167">
                <a:moveTo>
                  <a:pt x="0" y="0"/>
                </a:moveTo>
                <a:lnTo>
                  <a:pt x="604167" y="0"/>
                </a:lnTo>
                <a:lnTo>
                  <a:pt x="604167" y="646482"/>
                </a:lnTo>
                <a:lnTo>
                  <a:pt x="0" y="64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977127" y="4624243"/>
            <a:ext cx="718658" cy="278317"/>
          </a:xfrm>
          <a:custGeom>
            <a:avLst/>
            <a:gdLst/>
            <a:ahLst/>
            <a:cxnLst/>
            <a:rect r="r" b="b" t="t" l="l"/>
            <a:pathLst>
              <a:path h="278317" w="718658">
                <a:moveTo>
                  <a:pt x="0" y="0"/>
                </a:moveTo>
                <a:lnTo>
                  <a:pt x="718658" y="0"/>
                </a:lnTo>
                <a:lnTo>
                  <a:pt x="718658" y="278317"/>
                </a:lnTo>
                <a:lnTo>
                  <a:pt x="0" y="278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975441" y="3627873"/>
            <a:ext cx="609185" cy="609185"/>
          </a:xfrm>
          <a:custGeom>
            <a:avLst/>
            <a:gdLst/>
            <a:ahLst/>
            <a:cxnLst/>
            <a:rect r="r" b="b" t="t" l="l"/>
            <a:pathLst>
              <a:path h="609185" w="609185">
                <a:moveTo>
                  <a:pt x="0" y="0"/>
                </a:moveTo>
                <a:lnTo>
                  <a:pt x="609185" y="0"/>
                </a:lnTo>
                <a:lnTo>
                  <a:pt x="609185" y="609184"/>
                </a:lnTo>
                <a:lnTo>
                  <a:pt x="0" y="609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949992" y="2795085"/>
            <a:ext cx="612887" cy="612887"/>
          </a:xfrm>
          <a:custGeom>
            <a:avLst/>
            <a:gdLst/>
            <a:ahLst/>
            <a:cxnLst/>
            <a:rect r="r" b="b" t="t" l="l"/>
            <a:pathLst>
              <a:path h="612887" w="612887">
                <a:moveTo>
                  <a:pt x="0" y="0"/>
                </a:moveTo>
                <a:lnTo>
                  <a:pt x="612887" y="0"/>
                </a:lnTo>
                <a:lnTo>
                  <a:pt x="612887" y="612887"/>
                </a:lnTo>
                <a:lnTo>
                  <a:pt x="0" y="6128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920405" y="6356985"/>
            <a:ext cx="2879297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Facilita la participación soci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l y laboral de personas con movilidad reducida mediante tecnología accesible.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5880395" y="5526049"/>
            <a:ext cx="287929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Robot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 controlado a distancia que permite comunicación e interacción en tiempo real.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62638" y="2229038"/>
            <a:ext cx="8261869" cy="195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Solución o propuesta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40385" y="4695113"/>
            <a:ext cx="2879297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Integra intelige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ncia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 artificial para apoyar la comunicación, orientación y autonomía del usuario.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800375" y="3864176"/>
            <a:ext cx="287929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Solución inclusiv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 y de bajo costo que promueve la integración y reduce la brecha digital.</a:t>
            </a:r>
          </a:p>
          <a:p>
            <a:pPr algn="ctr">
              <a:lnSpc>
                <a:spcPts val="26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4798" y="7860039"/>
            <a:ext cx="7039202" cy="977145"/>
            <a:chOff x="0" y="0"/>
            <a:chExt cx="1853946" cy="257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946" cy="257355"/>
            </a:xfrm>
            <a:custGeom>
              <a:avLst/>
              <a:gdLst/>
              <a:ahLst/>
              <a:cxnLst/>
              <a:rect r="r" b="b" t="t" l="l"/>
              <a:pathLst>
                <a:path h="257355" w="1853946">
                  <a:moveTo>
                    <a:pt x="27496" y="0"/>
                  </a:moveTo>
                  <a:lnTo>
                    <a:pt x="1826451" y="0"/>
                  </a:lnTo>
                  <a:cubicBezTo>
                    <a:pt x="1833743" y="0"/>
                    <a:pt x="1840736" y="2897"/>
                    <a:pt x="1845893" y="8053"/>
                  </a:cubicBezTo>
                  <a:cubicBezTo>
                    <a:pt x="1851049" y="13210"/>
                    <a:pt x="1853946" y="20203"/>
                    <a:pt x="1853946" y="27496"/>
                  </a:cubicBezTo>
                  <a:lnTo>
                    <a:pt x="1853946" y="229859"/>
                  </a:lnTo>
                  <a:cubicBezTo>
                    <a:pt x="1853946" y="237152"/>
                    <a:pt x="1851049" y="244145"/>
                    <a:pt x="1845893" y="249302"/>
                  </a:cubicBezTo>
                  <a:cubicBezTo>
                    <a:pt x="1840736" y="254458"/>
                    <a:pt x="1833743" y="257355"/>
                    <a:pt x="1826451" y="257355"/>
                  </a:cubicBezTo>
                  <a:lnTo>
                    <a:pt x="27496" y="257355"/>
                  </a:lnTo>
                  <a:cubicBezTo>
                    <a:pt x="20203" y="257355"/>
                    <a:pt x="13210" y="254458"/>
                    <a:pt x="8053" y="249302"/>
                  </a:cubicBezTo>
                  <a:cubicBezTo>
                    <a:pt x="2897" y="244145"/>
                    <a:pt x="0" y="237152"/>
                    <a:pt x="0" y="229859"/>
                  </a:cubicBezTo>
                  <a:lnTo>
                    <a:pt x="0" y="27496"/>
                  </a:lnTo>
                  <a:cubicBezTo>
                    <a:pt x="0" y="20203"/>
                    <a:pt x="2897" y="13210"/>
                    <a:pt x="8053" y="8053"/>
                  </a:cubicBezTo>
                  <a:cubicBezTo>
                    <a:pt x="13210" y="2897"/>
                    <a:pt x="20203" y="0"/>
                    <a:pt x="2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53946" cy="314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04798" y="5413775"/>
            <a:ext cx="7039202" cy="977145"/>
            <a:chOff x="0" y="0"/>
            <a:chExt cx="1853946" cy="2573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3946" cy="257355"/>
            </a:xfrm>
            <a:custGeom>
              <a:avLst/>
              <a:gdLst/>
              <a:ahLst/>
              <a:cxnLst/>
              <a:rect r="r" b="b" t="t" l="l"/>
              <a:pathLst>
                <a:path h="257355" w="1853946">
                  <a:moveTo>
                    <a:pt x="27496" y="0"/>
                  </a:moveTo>
                  <a:lnTo>
                    <a:pt x="1826451" y="0"/>
                  </a:lnTo>
                  <a:cubicBezTo>
                    <a:pt x="1833743" y="0"/>
                    <a:pt x="1840736" y="2897"/>
                    <a:pt x="1845893" y="8053"/>
                  </a:cubicBezTo>
                  <a:cubicBezTo>
                    <a:pt x="1851049" y="13210"/>
                    <a:pt x="1853946" y="20203"/>
                    <a:pt x="1853946" y="27496"/>
                  </a:cubicBezTo>
                  <a:lnTo>
                    <a:pt x="1853946" y="229859"/>
                  </a:lnTo>
                  <a:cubicBezTo>
                    <a:pt x="1853946" y="237152"/>
                    <a:pt x="1851049" y="244145"/>
                    <a:pt x="1845893" y="249302"/>
                  </a:cubicBezTo>
                  <a:cubicBezTo>
                    <a:pt x="1840736" y="254458"/>
                    <a:pt x="1833743" y="257355"/>
                    <a:pt x="1826451" y="257355"/>
                  </a:cubicBezTo>
                  <a:lnTo>
                    <a:pt x="27496" y="257355"/>
                  </a:lnTo>
                  <a:cubicBezTo>
                    <a:pt x="20203" y="257355"/>
                    <a:pt x="13210" y="254458"/>
                    <a:pt x="8053" y="249302"/>
                  </a:cubicBezTo>
                  <a:cubicBezTo>
                    <a:pt x="2897" y="244145"/>
                    <a:pt x="0" y="237152"/>
                    <a:pt x="0" y="229859"/>
                  </a:cubicBezTo>
                  <a:lnTo>
                    <a:pt x="0" y="27496"/>
                  </a:lnTo>
                  <a:cubicBezTo>
                    <a:pt x="0" y="20203"/>
                    <a:pt x="2897" y="13210"/>
                    <a:pt x="8053" y="8053"/>
                  </a:cubicBezTo>
                  <a:cubicBezTo>
                    <a:pt x="13210" y="2897"/>
                    <a:pt x="20203" y="0"/>
                    <a:pt x="2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53946" cy="314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04798" y="9081509"/>
            <a:ext cx="7039202" cy="977145"/>
            <a:chOff x="0" y="0"/>
            <a:chExt cx="1853946" cy="2573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3946" cy="257355"/>
            </a:xfrm>
            <a:custGeom>
              <a:avLst/>
              <a:gdLst/>
              <a:ahLst/>
              <a:cxnLst/>
              <a:rect r="r" b="b" t="t" l="l"/>
              <a:pathLst>
                <a:path h="257355" w="1853946">
                  <a:moveTo>
                    <a:pt x="27496" y="0"/>
                  </a:moveTo>
                  <a:lnTo>
                    <a:pt x="1826451" y="0"/>
                  </a:lnTo>
                  <a:cubicBezTo>
                    <a:pt x="1833743" y="0"/>
                    <a:pt x="1840736" y="2897"/>
                    <a:pt x="1845893" y="8053"/>
                  </a:cubicBezTo>
                  <a:cubicBezTo>
                    <a:pt x="1851049" y="13210"/>
                    <a:pt x="1853946" y="20203"/>
                    <a:pt x="1853946" y="27496"/>
                  </a:cubicBezTo>
                  <a:lnTo>
                    <a:pt x="1853946" y="229859"/>
                  </a:lnTo>
                  <a:cubicBezTo>
                    <a:pt x="1853946" y="237152"/>
                    <a:pt x="1851049" y="244145"/>
                    <a:pt x="1845893" y="249302"/>
                  </a:cubicBezTo>
                  <a:cubicBezTo>
                    <a:pt x="1840736" y="254458"/>
                    <a:pt x="1833743" y="257355"/>
                    <a:pt x="1826451" y="257355"/>
                  </a:cubicBezTo>
                  <a:lnTo>
                    <a:pt x="27496" y="257355"/>
                  </a:lnTo>
                  <a:cubicBezTo>
                    <a:pt x="20203" y="257355"/>
                    <a:pt x="13210" y="254458"/>
                    <a:pt x="8053" y="249302"/>
                  </a:cubicBezTo>
                  <a:cubicBezTo>
                    <a:pt x="2897" y="244145"/>
                    <a:pt x="0" y="237152"/>
                    <a:pt x="0" y="229859"/>
                  </a:cubicBezTo>
                  <a:lnTo>
                    <a:pt x="0" y="27496"/>
                  </a:lnTo>
                  <a:cubicBezTo>
                    <a:pt x="0" y="20203"/>
                    <a:pt x="2897" y="13210"/>
                    <a:pt x="8053" y="8053"/>
                  </a:cubicBezTo>
                  <a:cubicBezTo>
                    <a:pt x="13210" y="2897"/>
                    <a:pt x="20203" y="0"/>
                    <a:pt x="2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853946" cy="314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04798" y="6635244"/>
            <a:ext cx="7039202" cy="977145"/>
            <a:chOff x="0" y="0"/>
            <a:chExt cx="1853946" cy="2573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3946" cy="257355"/>
            </a:xfrm>
            <a:custGeom>
              <a:avLst/>
              <a:gdLst/>
              <a:ahLst/>
              <a:cxnLst/>
              <a:rect r="r" b="b" t="t" l="l"/>
              <a:pathLst>
                <a:path h="257355" w="1853946">
                  <a:moveTo>
                    <a:pt x="27496" y="0"/>
                  </a:moveTo>
                  <a:lnTo>
                    <a:pt x="1826451" y="0"/>
                  </a:lnTo>
                  <a:cubicBezTo>
                    <a:pt x="1833743" y="0"/>
                    <a:pt x="1840736" y="2897"/>
                    <a:pt x="1845893" y="8053"/>
                  </a:cubicBezTo>
                  <a:cubicBezTo>
                    <a:pt x="1851049" y="13210"/>
                    <a:pt x="1853946" y="20203"/>
                    <a:pt x="1853946" y="27496"/>
                  </a:cubicBezTo>
                  <a:lnTo>
                    <a:pt x="1853946" y="229859"/>
                  </a:lnTo>
                  <a:cubicBezTo>
                    <a:pt x="1853946" y="237152"/>
                    <a:pt x="1851049" y="244145"/>
                    <a:pt x="1845893" y="249302"/>
                  </a:cubicBezTo>
                  <a:cubicBezTo>
                    <a:pt x="1840736" y="254458"/>
                    <a:pt x="1833743" y="257355"/>
                    <a:pt x="1826451" y="257355"/>
                  </a:cubicBezTo>
                  <a:lnTo>
                    <a:pt x="27496" y="257355"/>
                  </a:lnTo>
                  <a:cubicBezTo>
                    <a:pt x="20203" y="257355"/>
                    <a:pt x="13210" y="254458"/>
                    <a:pt x="8053" y="249302"/>
                  </a:cubicBezTo>
                  <a:cubicBezTo>
                    <a:pt x="2897" y="244145"/>
                    <a:pt x="0" y="237152"/>
                    <a:pt x="0" y="229859"/>
                  </a:cubicBezTo>
                  <a:lnTo>
                    <a:pt x="0" y="27496"/>
                  </a:lnTo>
                  <a:cubicBezTo>
                    <a:pt x="0" y="20203"/>
                    <a:pt x="2897" y="13210"/>
                    <a:pt x="8053" y="8053"/>
                  </a:cubicBezTo>
                  <a:cubicBezTo>
                    <a:pt x="13210" y="2897"/>
                    <a:pt x="20203" y="0"/>
                    <a:pt x="2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853946" cy="314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04798" y="7860039"/>
            <a:ext cx="977366" cy="977145"/>
            <a:chOff x="0" y="0"/>
            <a:chExt cx="257413" cy="2573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04798" y="5413775"/>
            <a:ext cx="977366" cy="977145"/>
            <a:chOff x="0" y="0"/>
            <a:chExt cx="257413" cy="2573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04798" y="9081509"/>
            <a:ext cx="977366" cy="977145"/>
            <a:chOff x="0" y="0"/>
            <a:chExt cx="257413" cy="2573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04798" y="6635244"/>
            <a:ext cx="977366" cy="977145"/>
            <a:chOff x="0" y="0"/>
            <a:chExt cx="257413" cy="2573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744274" y="617011"/>
            <a:ext cx="8860603" cy="9052979"/>
          </a:xfrm>
          <a:custGeom>
            <a:avLst/>
            <a:gdLst/>
            <a:ahLst/>
            <a:cxnLst/>
            <a:rect r="r" b="b" t="t" l="l"/>
            <a:pathLst>
              <a:path h="9052979" w="8860603">
                <a:moveTo>
                  <a:pt x="0" y="0"/>
                </a:moveTo>
                <a:lnTo>
                  <a:pt x="8860604" y="0"/>
                </a:lnTo>
                <a:lnTo>
                  <a:pt x="8860604" y="9052978"/>
                </a:lnTo>
                <a:lnTo>
                  <a:pt x="0" y="905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3380871" y="228347"/>
            <a:ext cx="7090109" cy="9830307"/>
          </a:xfrm>
          <a:custGeom>
            <a:avLst/>
            <a:gdLst/>
            <a:ahLst/>
            <a:cxnLst/>
            <a:rect r="r" b="b" t="t" l="l"/>
            <a:pathLst>
              <a:path h="9830307" w="7090109">
                <a:moveTo>
                  <a:pt x="7090108" y="0"/>
                </a:moveTo>
                <a:lnTo>
                  <a:pt x="0" y="0"/>
                </a:lnTo>
                <a:lnTo>
                  <a:pt x="0" y="9830306"/>
                </a:lnTo>
                <a:lnTo>
                  <a:pt x="7090108" y="9830306"/>
                </a:lnTo>
                <a:lnTo>
                  <a:pt x="709010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323210" y="5593102"/>
            <a:ext cx="695183" cy="691391"/>
          </a:xfrm>
          <a:custGeom>
            <a:avLst/>
            <a:gdLst/>
            <a:ahLst/>
            <a:cxnLst/>
            <a:rect r="r" b="b" t="t" l="l"/>
            <a:pathLst>
              <a:path h="691391" w="695183">
                <a:moveTo>
                  <a:pt x="0" y="0"/>
                </a:moveTo>
                <a:lnTo>
                  <a:pt x="695183" y="0"/>
                </a:lnTo>
                <a:lnTo>
                  <a:pt x="695183" y="691391"/>
                </a:lnTo>
                <a:lnTo>
                  <a:pt x="0" y="69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288889" y="6803180"/>
            <a:ext cx="609185" cy="609185"/>
          </a:xfrm>
          <a:custGeom>
            <a:avLst/>
            <a:gdLst/>
            <a:ahLst/>
            <a:cxnLst/>
            <a:rect r="r" b="b" t="t" l="l"/>
            <a:pathLst>
              <a:path h="609185" w="609185">
                <a:moveTo>
                  <a:pt x="0" y="0"/>
                </a:moveTo>
                <a:lnTo>
                  <a:pt x="609184" y="0"/>
                </a:lnTo>
                <a:lnTo>
                  <a:pt x="609184" y="609184"/>
                </a:lnTo>
                <a:lnTo>
                  <a:pt x="0" y="609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27032" y="8021964"/>
            <a:ext cx="732897" cy="732897"/>
          </a:xfrm>
          <a:custGeom>
            <a:avLst/>
            <a:gdLst/>
            <a:ahLst/>
            <a:cxnLst/>
            <a:rect r="r" b="b" t="t" l="l"/>
            <a:pathLst>
              <a:path h="732897" w="732897">
                <a:moveTo>
                  <a:pt x="0" y="0"/>
                </a:moveTo>
                <a:lnTo>
                  <a:pt x="732897" y="0"/>
                </a:lnTo>
                <a:lnTo>
                  <a:pt x="732897" y="732897"/>
                </a:lnTo>
                <a:lnTo>
                  <a:pt x="0" y="732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227032" y="9189609"/>
            <a:ext cx="732897" cy="750639"/>
          </a:xfrm>
          <a:custGeom>
            <a:avLst/>
            <a:gdLst/>
            <a:ahLst/>
            <a:cxnLst/>
            <a:rect r="r" b="b" t="t" l="l"/>
            <a:pathLst>
              <a:path h="750639" w="732897">
                <a:moveTo>
                  <a:pt x="0" y="0"/>
                </a:moveTo>
                <a:lnTo>
                  <a:pt x="732897" y="0"/>
                </a:lnTo>
                <a:lnTo>
                  <a:pt x="732897" y="750639"/>
                </a:lnTo>
                <a:lnTo>
                  <a:pt x="0" y="750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104798" y="1934282"/>
            <a:ext cx="8115300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Objetivo general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04798" y="2971565"/>
            <a:ext cx="863947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287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Desarrollar un </a:t>
            </a:r>
            <a:r>
              <a:rPr lang="en-US" sz="2099" spc="287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sistema de telepresencia con inteligencia artificial que facilite la inclusión social y laboral de personas con movilidad reducida mediante control remoto y comunicación en tiempo real.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3283151" y="8001267"/>
            <a:ext cx="616157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Diseñar una interfaz accesible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 y adaptable para distintos perfiles de usuario.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283151" y="5555002"/>
            <a:ext cx="58608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Implementar un rob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ot teleoperado conectado a un dispositivo móvil.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83151" y="9222736"/>
            <a:ext cx="58608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Fomentar la a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utonomía e inclusión digital de personas con discapacidad motriz.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83151" y="6776472"/>
            <a:ext cx="58608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Integrar una IA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 asistiva que apoye la interacción y orientación del usuario.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04798" y="4369826"/>
            <a:ext cx="69088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 específicos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6377" y="5062993"/>
            <a:ext cx="3343877" cy="4614580"/>
            <a:chOff x="0" y="0"/>
            <a:chExt cx="880692" cy="12153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692" cy="1215363"/>
            </a:xfrm>
            <a:custGeom>
              <a:avLst/>
              <a:gdLst/>
              <a:ahLst/>
              <a:cxnLst/>
              <a:rect r="r" b="b" t="t" l="l"/>
              <a:pathLst>
                <a:path h="1215363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157481"/>
                  </a:lnTo>
                  <a:cubicBezTo>
                    <a:pt x="880692" y="1172832"/>
                    <a:pt x="874594" y="1187555"/>
                    <a:pt x="863739" y="1198410"/>
                  </a:cubicBezTo>
                  <a:cubicBezTo>
                    <a:pt x="852884" y="1209264"/>
                    <a:pt x="838162" y="1215363"/>
                    <a:pt x="822810" y="1215363"/>
                  </a:cubicBezTo>
                  <a:lnTo>
                    <a:pt x="57881" y="1215363"/>
                  </a:lnTo>
                  <a:cubicBezTo>
                    <a:pt x="42530" y="1215363"/>
                    <a:pt x="27808" y="1209264"/>
                    <a:pt x="16953" y="1198410"/>
                  </a:cubicBezTo>
                  <a:cubicBezTo>
                    <a:pt x="6098" y="1187555"/>
                    <a:pt x="0" y="1172832"/>
                    <a:pt x="0" y="1157481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80692" cy="1272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156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Desarrollo de un sistema de telepresencia móvil que permite a personas con movilidad reducida controlar un robot de forma remota desde su teléfono.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72062" y="5062993"/>
            <a:ext cx="3343877" cy="4614580"/>
            <a:chOff x="0" y="0"/>
            <a:chExt cx="880692" cy="1215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692" cy="1215363"/>
            </a:xfrm>
            <a:custGeom>
              <a:avLst/>
              <a:gdLst/>
              <a:ahLst/>
              <a:cxnLst/>
              <a:rect r="r" b="b" t="t" l="l"/>
              <a:pathLst>
                <a:path h="1215363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157481"/>
                  </a:lnTo>
                  <a:cubicBezTo>
                    <a:pt x="880692" y="1172832"/>
                    <a:pt x="874594" y="1187555"/>
                    <a:pt x="863739" y="1198410"/>
                  </a:cubicBezTo>
                  <a:cubicBezTo>
                    <a:pt x="852884" y="1209264"/>
                    <a:pt x="838162" y="1215363"/>
                    <a:pt x="822810" y="1215363"/>
                  </a:cubicBezTo>
                  <a:lnTo>
                    <a:pt x="57881" y="1215363"/>
                  </a:lnTo>
                  <a:cubicBezTo>
                    <a:pt x="42530" y="1215363"/>
                    <a:pt x="27808" y="1209264"/>
                    <a:pt x="16953" y="1198410"/>
                  </a:cubicBezTo>
                  <a:cubicBezTo>
                    <a:pt x="6098" y="1187555"/>
                    <a:pt x="0" y="1172832"/>
                    <a:pt x="0" y="1157481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80692" cy="1272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156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Integración de una inteligencia artificial asistiva, capaz de apoyar la comunicación, interpretar comandos y facilitar la interacción con el entorno.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0" y="4402483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929632" y="3913911"/>
            <a:ext cx="977366" cy="977145"/>
            <a:chOff x="0" y="0"/>
            <a:chExt cx="257413" cy="2573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55317" y="3913911"/>
            <a:ext cx="977366" cy="977145"/>
            <a:chOff x="0" y="0"/>
            <a:chExt cx="257413" cy="2573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97747" y="5062993"/>
            <a:ext cx="3343877" cy="4614580"/>
            <a:chOff x="0" y="0"/>
            <a:chExt cx="880692" cy="12153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0692" cy="1215363"/>
            </a:xfrm>
            <a:custGeom>
              <a:avLst/>
              <a:gdLst/>
              <a:ahLst/>
              <a:cxnLst/>
              <a:rect r="r" b="b" t="t" l="l"/>
              <a:pathLst>
                <a:path h="1215363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157481"/>
                  </a:lnTo>
                  <a:cubicBezTo>
                    <a:pt x="880692" y="1172832"/>
                    <a:pt x="874594" y="1187555"/>
                    <a:pt x="863739" y="1198410"/>
                  </a:cubicBezTo>
                  <a:cubicBezTo>
                    <a:pt x="852884" y="1209264"/>
                    <a:pt x="838162" y="1215363"/>
                    <a:pt x="822810" y="1215363"/>
                  </a:cubicBezTo>
                  <a:lnTo>
                    <a:pt x="57881" y="1215363"/>
                  </a:lnTo>
                  <a:cubicBezTo>
                    <a:pt x="42530" y="1215363"/>
                    <a:pt x="27808" y="1209264"/>
                    <a:pt x="16953" y="1198410"/>
                  </a:cubicBezTo>
                  <a:cubicBezTo>
                    <a:pt x="6098" y="1187555"/>
                    <a:pt x="0" y="1172832"/>
                    <a:pt x="0" y="1157481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0692" cy="1272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156">
                  <a:solidFill>
                    <a:srgbClr val="FFFFFF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Implementación de una plataforma accesible y de bajo costo, orientada a promover la inclusión social y laboral mediante acompañamiento remoto.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81002" y="3913911"/>
            <a:ext cx="977366" cy="977145"/>
            <a:chOff x="0" y="0"/>
            <a:chExt cx="257413" cy="2573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537683" y="4239260"/>
            <a:ext cx="178321" cy="326446"/>
          </a:xfrm>
          <a:custGeom>
            <a:avLst/>
            <a:gdLst/>
            <a:ahLst/>
            <a:cxnLst/>
            <a:rect r="r" b="b" t="t" l="l"/>
            <a:pathLst>
              <a:path h="326446" w="178321">
                <a:moveTo>
                  <a:pt x="0" y="0"/>
                </a:moveTo>
                <a:lnTo>
                  <a:pt x="178321" y="0"/>
                </a:lnTo>
                <a:lnTo>
                  <a:pt x="178321" y="326446"/>
                </a:lnTo>
                <a:lnTo>
                  <a:pt x="0" y="326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571996" y="4239260"/>
            <a:ext cx="178321" cy="326446"/>
          </a:xfrm>
          <a:custGeom>
            <a:avLst/>
            <a:gdLst/>
            <a:ahLst/>
            <a:cxnLst/>
            <a:rect r="r" b="b" t="t" l="l"/>
            <a:pathLst>
              <a:path h="326446" w="178321">
                <a:moveTo>
                  <a:pt x="0" y="0"/>
                </a:moveTo>
                <a:lnTo>
                  <a:pt x="178321" y="0"/>
                </a:lnTo>
                <a:lnTo>
                  <a:pt x="178321" y="326446"/>
                </a:lnTo>
                <a:lnTo>
                  <a:pt x="0" y="326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238250"/>
            <a:ext cx="16230600" cy="101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Alcance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059811" y="4038015"/>
            <a:ext cx="717009" cy="728937"/>
          </a:xfrm>
          <a:custGeom>
            <a:avLst/>
            <a:gdLst/>
            <a:ahLst/>
            <a:cxnLst/>
            <a:rect r="r" b="b" t="t" l="l"/>
            <a:pathLst>
              <a:path h="728937" w="717009">
                <a:moveTo>
                  <a:pt x="0" y="0"/>
                </a:moveTo>
                <a:lnTo>
                  <a:pt x="717008" y="0"/>
                </a:lnTo>
                <a:lnTo>
                  <a:pt x="717008" y="728936"/>
                </a:lnTo>
                <a:lnTo>
                  <a:pt x="0" y="72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06312" y="4064795"/>
            <a:ext cx="675375" cy="675375"/>
          </a:xfrm>
          <a:custGeom>
            <a:avLst/>
            <a:gdLst/>
            <a:ahLst/>
            <a:cxnLst/>
            <a:rect r="r" b="b" t="t" l="l"/>
            <a:pathLst>
              <a:path h="675375" w="675375">
                <a:moveTo>
                  <a:pt x="0" y="0"/>
                </a:moveTo>
                <a:lnTo>
                  <a:pt x="675376" y="0"/>
                </a:lnTo>
                <a:lnTo>
                  <a:pt x="675376" y="675376"/>
                </a:lnTo>
                <a:lnTo>
                  <a:pt x="0" y="675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10025" y="4081013"/>
            <a:ext cx="719319" cy="659158"/>
          </a:xfrm>
          <a:custGeom>
            <a:avLst/>
            <a:gdLst/>
            <a:ahLst/>
            <a:cxnLst/>
            <a:rect r="r" b="b" t="t" l="l"/>
            <a:pathLst>
              <a:path h="659158" w="719319">
                <a:moveTo>
                  <a:pt x="0" y="0"/>
                </a:moveTo>
                <a:lnTo>
                  <a:pt x="719320" y="0"/>
                </a:lnTo>
                <a:lnTo>
                  <a:pt x="719320" y="659158"/>
                </a:lnTo>
                <a:lnTo>
                  <a:pt x="0" y="659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586038" y="2378734"/>
            <a:ext cx="13115925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Sistema de telepresencia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 con inteligencia artificial que permite control remoto, comunicación y asistencia inteligente para personas con movilidad reducida.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11634" y="2312871"/>
            <a:ext cx="6961441" cy="1562188"/>
            <a:chOff x="0" y="0"/>
            <a:chExt cx="1646976" cy="3695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6976" cy="369591"/>
            </a:xfrm>
            <a:custGeom>
              <a:avLst/>
              <a:gdLst/>
              <a:ahLst/>
              <a:cxnLst/>
              <a:rect r="r" b="b" t="t" l="l"/>
              <a:pathLst>
                <a:path h="369591" w="1646976">
                  <a:moveTo>
                    <a:pt x="27803" y="0"/>
                  </a:moveTo>
                  <a:lnTo>
                    <a:pt x="1619173" y="0"/>
                  </a:lnTo>
                  <a:cubicBezTo>
                    <a:pt x="1626547" y="0"/>
                    <a:pt x="1633619" y="2929"/>
                    <a:pt x="1638833" y="8143"/>
                  </a:cubicBezTo>
                  <a:cubicBezTo>
                    <a:pt x="1644047" y="13357"/>
                    <a:pt x="1646976" y="20429"/>
                    <a:pt x="1646976" y="27803"/>
                  </a:cubicBezTo>
                  <a:lnTo>
                    <a:pt x="1646976" y="341788"/>
                  </a:lnTo>
                  <a:cubicBezTo>
                    <a:pt x="1646976" y="349162"/>
                    <a:pt x="1644047" y="356234"/>
                    <a:pt x="1638833" y="361448"/>
                  </a:cubicBezTo>
                  <a:cubicBezTo>
                    <a:pt x="1633619" y="366662"/>
                    <a:pt x="1626547" y="369591"/>
                    <a:pt x="1619173" y="369591"/>
                  </a:cubicBezTo>
                  <a:lnTo>
                    <a:pt x="27803" y="369591"/>
                  </a:lnTo>
                  <a:cubicBezTo>
                    <a:pt x="20429" y="369591"/>
                    <a:pt x="13357" y="366662"/>
                    <a:pt x="8143" y="361448"/>
                  </a:cubicBezTo>
                  <a:cubicBezTo>
                    <a:pt x="2929" y="356234"/>
                    <a:pt x="0" y="349162"/>
                    <a:pt x="0" y="341788"/>
                  </a:cubicBezTo>
                  <a:lnTo>
                    <a:pt x="0" y="27803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46976" cy="426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11634" y="4482901"/>
            <a:ext cx="6961441" cy="1562188"/>
            <a:chOff x="0" y="0"/>
            <a:chExt cx="1646976" cy="369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6976" cy="369591"/>
            </a:xfrm>
            <a:custGeom>
              <a:avLst/>
              <a:gdLst/>
              <a:ahLst/>
              <a:cxnLst/>
              <a:rect r="r" b="b" t="t" l="l"/>
              <a:pathLst>
                <a:path h="369591" w="1646976">
                  <a:moveTo>
                    <a:pt x="27803" y="0"/>
                  </a:moveTo>
                  <a:lnTo>
                    <a:pt x="1619173" y="0"/>
                  </a:lnTo>
                  <a:cubicBezTo>
                    <a:pt x="1626547" y="0"/>
                    <a:pt x="1633619" y="2929"/>
                    <a:pt x="1638833" y="8143"/>
                  </a:cubicBezTo>
                  <a:cubicBezTo>
                    <a:pt x="1644047" y="13357"/>
                    <a:pt x="1646976" y="20429"/>
                    <a:pt x="1646976" y="27803"/>
                  </a:cubicBezTo>
                  <a:lnTo>
                    <a:pt x="1646976" y="341788"/>
                  </a:lnTo>
                  <a:cubicBezTo>
                    <a:pt x="1646976" y="349162"/>
                    <a:pt x="1644047" y="356234"/>
                    <a:pt x="1638833" y="361448"/>
                  </a:cubicBezTo>
                  <a:cubicBezTo>
                    <a:pt x="1633619" y="366662"/>
                    <a:pt x="1626547" y="369591"/>
                    <a:pt x="1619173" y="369591"/>
                  </a:cubicBezTo>
                  <a:lnTo>
                    <a:pt x="27803" y="369591"/>
                  </a:lnTo>
                  <a:cubicBezTo>
                    <a:pt x="20429" y="369591"/>
                    <a:pt x="13357" y="366662"/>
                    <a:pt x="8143" y="361448"/>
                  </a:cubicBezTo>
                  <a:cubicBezTo>
                    <a:pt x="2929" y="356234"/>
                    <a:pt x="0" y="349162"/>
                    <a:pt x="0" y="341788"/>
                  </a:cubicBezTo>
                  <a:lnTo>
                    <a:pt x="0" y="27803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46976" cy="426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67616" y="2550071"/>
            <a:ext cx="1088035" cy="1087789"/>
            <a:chOff x="0" y="0"/>
            <a:chExt cx="257413" cy="2573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67616" y="4720101"/>
            <a:ext cx="1088035" cy="1087789"/>
            <a:chOff x="0" y="0"/>
            <a:chExt cx="257413" cy="2573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11634" y="6652931"/>
            <a:ext cx="6961441" cy="1562188"/>
            <a:chOff x="0" y="0"/>
            <a:chExt cx="1646976" cy="3695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46976" cy="369591"/>
            </a:xfrm>
            <a:custGeom>
              <a:avLst/>
              <a:gdLst/>
              <a:ahLst/>
              <a:cxnLst/>
              <a:rect r="r" b="b" t="t" l="l"/>
              <a:pathLst>
                <a:path h="369591" w="1646976">
                  <a:moveTo>
                    <a:pt x="27803" y="0"/>
                  </a:moveTo>
                  <a:lnTo>
                    <a:pt x="1619173" y="0"/>
                  </a:lnTo>
                  <a:cubicBezTo>
                    <a:pt x="1626547" y="0"/>
                    <a:pt x="1633619" y="2929"/>
                    <a:pt x="1638833" y="8143"/>
                  </a:cubicBezTo>
                  <a:cubicBezTo>
                    <a:pt x="1644047" y="13357"/>
                    <a:pt x="1646976" y="20429"/>
                    <a:pt x="1646976" y="27803"/>
                  </a:cubicBezTo>
                  <a:lnTo>
                    <a:pt x="1646976" y="341788"/>
                  </a:lnTo>
                  <a:cubicBezTo>
                    <a:pt x="1646976" y="349162"/>
                    <a:pt x="1644047" y="356234"/>
                    <a:pt x="1638833" y="361448"/>
                  </a:cubicBezTo>
                  <a:cubicBezTo>
                    <a:pt x="1633619" y="366662"/>
                    <a:pt x="1626547" y="369591"/>
                    <a:pt x="1619173" y="369591"/>
                  </a:cubicBezTo>
                  <a:lnTo>
                    <a:pt x="27803" y="369591"/>
                  </a:lnTo>
                  <a:cubicBezTo>
                    <a:pt x="20429" y="369591"/>
                    <a:pt x="13357" y="366662"/>
                    <a:pt x="8143" y="361448"/>
                  </a:cubicBezTo>
                  <a:cubicBezTo>
                    <a:pt x="2929" y="356234"/>
                    <a:pt x="0" y="349162"/>
                    <a:pt x="0" y="341788"/>
                  </a:cubicBezTo>
                  <a:lnTo>
                    <a:pt x="0" y="27803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46976" cy="426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67616" y="6890131"/>
            <a:ext cx="1088035" cy="1087789"/>
            <a:chOff x="0" y="0"/>
            <a:chExt cx="257413" cy="2573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7413" cy="257355"/>
            </a:xfrm>
            <a:custGeom>
              <a:avLst/>
              <a:gdLst/>
              <a:ahLst/>
              <a:cxnLst/>
              <a:rect r="r" b="b" t="t" l="l"/>
              <a:pathLst>
                <a:path h="257355" w="257413">
                  <a:moveTo>
                    <a:pt x="128678" y="0"/>
                  </a:moveTo>
                  <a:lnTo>
                    <a:pt x="128736" y="0"/>
                  </a:lnTo>
                  <a:cubicBezTo>
                    <a:pt x="199802" y="0"/>
                    <a:pt x="257413" y="57611"/>
                    <a:pt x="257413" y="128678"/>
                  </a:cubicBezTo>
                  <a:lnTo>
                    <a:pt x="257413" y="128678"/>
                  </a:lnTo>
                  <a:cubicBezTo>
                    <a:pt x="257413" y="162805"/>
                    <a:pt x="243856" y="195535"/>
                    <a:pt x="219725" y="219666"/>
                  </a:cubicBezTo>
                  <a:cubicBezTo>
                    <a:pt x="195593" y="243798"/>
                    <a:pt x="162863" y="257355"/>
                    <a:pt x="128736" y="257355"/>
                  </a:cubicBezTo>
                  <a:lnTo>
                    <a:pt x="128678" y="257355"/>
                  </a:lnTo>
                  <a:cubicBezTo>
                    <a:pt x="57611" y="257355"/>
                    <a:pt x="0" y="199744"/>
                    <a:pt x="0" y="128678"/>
                  </a:cubicBezTo>
                  <a:lnTo>
                    <a:pt x="0" y="128678"/>
                  </a:lnTo>
                  <a:cubicBezTo>
                    <a:pt x="0" y="57611"/>
                    <a:pt x="57611" y="0"/>
                    <a:pt x="128678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57413" cy="30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3804199" y="2637048"/>
            <a:ext cx="7090109" cy="9830307"/>
          </a:xfrm>
          <a:custGeom>
            <a:avLst/>
            <a:gdLst/>
            <a:ahLst/>
            <a:cxnLst/>
            <a:rect r="r" b="b" t="t" l="l"/>
            <a:pathLst>
              <a:path h="9830307" w="7090109">
                <a:moveTo>
                  <a:pt x="0" y="0"/>
                </a:moveTo>
                <a:lnTo>
                  <a:pt x="7090108" y="0"/>
                </a:lnTo>
                <a:lnTo>
                  <a:pt x="7090108" y="9830307"/>
                </a:lnTo>
                <a:lnTo>
                  <a:pt x="0" y="983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910760" y="4919734"/>
            <a:ext cx="642813" cy="698710"/>
          </a:xfrm>
          <a:custGeom>
            <a:avLst/>
            <a:gdLst/>
            <a:ahLst/>
            <a:cxnLst/>
            <a:rect r="r" b="b" t="t" l="l"/>
            <a:pathLst>
              <a:path h="698710" w="642813">
                <a:moveTo>
                  <a:pt x="0" y="0"/>
                </a:moveTo>
                <a:lnTo>
                  <a:pt x="642813" y="0"/>
                </a:lnTo>
                <a:lnTo>
                  <a:pt x="642813" y="698709"/>
                </a:lnTo>
                <a:lnTo>
                  <a:pt x="0" y="69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797895" y="2807276"/>
            <a:ext cx="827477" cy="630951"/>
          </a:xfrm>
          <a:custGeom>
            <a:avLst/>
            <a:gdLst/>
            <a:ahLst/>
            <a:cxnLst/>
            <a:rect r="r" b="b" t="t" l="l"/>
            <a:pathLst>
              <a:path h="630951" w="827477">
                <a:moveTo>
                  <a:pt x="0" y="0"/>
                </a:moveTo>
                <a:lnTo>
                  <a:pt x="827477" y="0"/>
                </a:lnTo>
                <a:lnTo>
                  <a:pt x="827477" y="630951"/>
                </a:lnTo>
                <a:lnTo>
                  <a:pt x="0" y="630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817154" y="7092839"/>
            <a:ext cx="788959" cy="788959"/>
          </a:xfrm>
          <a:custGeom>
            <a:avLst/>
            <a:gdLst/>
            <a:ahLst/>
            <a:cxnLst/>
            <a:rect r="r" b="b" t="t" l="l"/>
            <a:pathLst>
              <a:path h="788959" w="788959">
                <a:moveTo>
                  <a:pt x="0" y="0"/>
                </a:moveTo>
                <a:lnTo>
                  <a:pt x="788959" y="0"/>
                </a:lnTo>
                <a:lnTo>
                  <a:pt x="788959" y="788959"/>
                </a:lnTo>
                <a:lnTo>
                  <a:pt x="0" y="788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801724" y="4397064"/>
            <a:ext cx="5704519" cy="101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Tecnologías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52701" y="5450077"/>
            <a:ext cx="4802566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L</a:t>
            </a:r>
            <a:r>
              <a:rPr lang="en-US" sz="1899" spc="26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 Base de Desarrollo que Potencia Avatar Gamer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79396" y="2702079"/>
            <a:ext cx="5963728" cy="73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Ionic / Angular</a:t>
            </a:r>
          </a:p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TypeScript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79396" y="4872109"/>
            <a:ext cx="5963728" cy="73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Python / Django</a:t>
            </a:r>
          </a:p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PostgreSQL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79396" y="6856577"/>
            <a:ext cx="5963728" cy="11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API de Inteligencia Artificial</a:t>
            </a:r>
          </a:p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Jitsi Meet API</a:t>
            </a:r>
          </a:p>
          <a:p>
            <a:pPr algn="l">
              <a:lnSpc>
                <a:spcPts val="2961"/>
              </a:lnSpc>
            </a:pPr>
            <a:r>
              <a:rPr lang="en-US" sz="2115" spc="28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Arduino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12465" y="1806417"/>
            <a:ext cx="5159779" cy="36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b="true" sz="211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Multiplataforma (Frontend)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94415" y="3979834"/>
            <a:ext cx="3595878" cy="36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11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</a:t>
            </a:r>
            <a:r>
              <a:rPr lang="en-US" b="true" sz="211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idor y Datos (Backend)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15266" y="6149864"/>
            <a:ext cx="4888038" cy="36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11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</a:t>
            </a:r>
            <a:r>
              <a:rPr lang="en-US" b="true" sz="211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cción y Experiencia de Usuario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3054" y="66401"/>
            <a:ext cx="13675689" cy="10154199"/>
          </a:xfrm>
          <a:custGeom>
            <a:avLst/>
            <a:gdLst/>
            <a:ahLst/>
            <a:cxnLst/>
            <a:rect r="r" b="b" t="t" l="l"/>
            <a:pathLst>
              <a:path h="10154199" w="13675689">
                <a:moveTo>
                  <a:pt x="0" y="0"/>
                </a:moveTo>
                <a:lnTo>
                  <a:pt x="13675689" y="0"/>
                </a:lnTo>
                <a:lnTo>
                  <a:pt x="13675689" y="10154198"/>
                </a:lnTo>
                <a:lnTo>
                  <a:pt x="0" y="1015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871" y="4445124"/>
            <a:ext cx="4903864" cy="157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66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Arquitectura del sistema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848" y="3941207"/>
            <a:ext cx="3343877" cy="6795273"/>
            <a:chOff x="0" y="0"/>
            <a:chExt cx="880692" cy="1789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692" cy="1789701"/>
            </a:xfrm>
            <a:custGeom>
              <a:avLst/>
              <a:gdLst/>
              <a:ahLst/>
              <a:cxnLst/>
              <a:rect r="r" b="b" t="t" l="l"/>
              <a:pathLst>
                <a:path h="1789701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731820"/>
                  </a:lnTo>
                  <a:cubicBezTo>
                    <a:pt x="880692" y="1747171"/>
                    <a:pt x="874594" y="1761893"/>
                    <a:pt x="863739" y="1772748"/>
                  </a:cubicBezTo>
                  <a:cubicBezTo>
                    <a:pt x="852884" y="1783603"/>
                    <a:pt x="838162" y="1789701"/>
                    <a:pt x="822810" y="1789701"/>
                  </a:cubicBezTo>
                  <a:lnTo>
                    <a:pt x="57881" y="1789701"/>
                  </a:lnTo>
                  <a:cubicBezTo>
                    <a:pt x="42530" y="1789701"/>
                    <a:pt x="27808" y="1783603"/>
                    <a:pt x="16953" y="1772748"/>
                  </a:cubicBezTo>
                  <a:cubicBezTo>
                    <a:pt x="6098" y="1761893"/>
                    <a:pt x="0" y="1747171"/>
                    <a:pt x="0" y="1731820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80692" cy="1846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38750" y="3941207"/>
            <a:ext cx="3343877" cy="6795273"/>
            <a:chOff x="0" y="0"/>
            <a:chExt cx="880692" cy="1789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692" cy="1789701"/>
            </a:xfrm>
            <a:custGeom>
              <a:avLst/>
              <a:gdLst/>
              <a:ahLst/>
              <a:cxnLst/>
              <a:rect r="r" b="b" t="t" l="l"/>
              <a:pathLst>
                <a:path h="1789701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731820"/>
                  </a:lnTo>
                  <a:cubicBezTo>
                    <a:pt x="880692" y="1747171"/>
                    <a:pt x="874594" y="1761893"/>
                    <a:pt x="863739" y="1772748"/>
                  </a:cubicBezTo>
                  <a:cubicBezTo>
                    <a:pt x="852884" y="1783603"/>
                    <a:pt x="838162" y="1789701"/>
                    <a:pt x="822810" y="1789701"/>
                  </a:cubicBezTo>
                  <a:lnTo>
                    <a:pt x="57881" y="1789701"/>
                  </a:lnTo>
                  <a:cubicBezTo>
                    <a:pt x="42530" y="1789701"/>
                    <a:pt x="27808" y="1783603"/>
                    <a:pt x="16953" y="1772748"/>
                  </a:cubicBezTo>
                  <a:cubicBezTo>
                    <a:pt x="6098" y="1761893"/>
                    <a:pt x="0" y="1747171"/>
                    <a:pt x="0" y="1731820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80692" cy="1846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6848" y="5160276"/>
            <a:ext cx="3343877" cy="3040798"/>
            <a:chOff x="0" y="0"/>
            <a:chExt cx="894187" cy="813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4187" cy="813141"/>
            </a:xfrm>
            <a:custGeom>
              <a:avLst/>
              <a:gdLst/>
              <a:ahLst/>
              <a:cxnLst/>
              <a:rect r="r" b="b" t="t" l="l"/>
              <a:pathLst>
                <a:path h="813141" w="894187">
                  <a:moveTo>
                    <a:pt x="57881" y="0"/>
                  </a:moveTo>
                  <a:lnTo>
                    <a:pt x="836306" y="0"/>
                  </a:lnTo>
                  <a:cubicBezTo>
                    <a:pt x="851657" y="0"/>
                    <a:pt x="866379" y="6098"/>
                    <a:pt x="877234" y="16953"/>
                  </a:cubicBezTo>
                  <a:cubicBezTo>
                    <a:pt x="888089" y="27808"/>
                    <a:pt x="894187" y="42530"/>
                    <a:pt x="894187" y="57881"/>
                  </a:cubicBezTo>
                  <a:lnTo>
                    <a:pt x="894187" y="755259"/>
                  </a:lnTo>
                  <a:cubicBezTo>
                    <a:pt x="894187" y="770610"/>
                    <a:pt x="888089" y="785333"/>
                    <a:pt x="877234" y="796188"/>
                  </a:cubicBezTo>
                  <a:cubicBezTo>
                    <a:pt x="866379" y="807042"/>
                    <a:pt x="851657" y="813141"/>
                    <a:pt x="836306" y="813141"/>
                  </a:cubicBezTo>
                  <a:lnTo>
                    <a:pt x="57881" y="813141"/>
                  </a:lnTo>
                  <a:cubicBezTo>
                    <a:pt x="42530" y="813141"/>
                    <a:pt x="27808" y="807042"/>
                    <a:pt x="16953" y="796188"/>
                  </a:cubicBezTo>
                  <a:cubicBezTo>
                    <a:pt x="6098" y="785333"/>
                    <a:pt x="0" y="770610"/>
                    <a:pt x="0" y="755259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394" r="0" b="-439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238750" y="5160276"/>
            <a:ext cx="3343877" cy="3040798"/>
            <a:chOff x="0" y="0"/>
            <a:chExt cx="894187" cy="8131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4187" cy="813141"/>
            </a:xfrm>
            <a:custGeom>
              <a:avLst/>
              <a:gdLst/>
              <a:ahLst/>
              <a:cxnLst/>
              <a:rect r="r" b="b" t="t" l="l"/>
              <a:pathLst>
                <a:path h="813141" w="894187">
                  <a:moveTo>
                    <a:pt x="57881" y="0"/>
                  </a:moveTo>
                  <a:lnTo>
                    <a:pt x="836306" y="0"/>
                  </a:lnTo>
                  <a:cubicBezTo>
                    <a:pt x="851657" y="0"/>
                    <a:pt x="866379" y="6098"/>
                    <a:pt x="877234" y="16953"/>
                  </a:cubicBezTo>
                  <a:cubicBezTo>
                    <a:pt x="888089" y="27808"/>
                    <a:pt x="894187" y="42530"/>
                    <a:pt x="894187" y="57881"/>
                  </a:cubicBezTo>
                  <a:lnTo>
                    <a:pt x="894187" y="755259"/>
                  </a:lnTo>
                  <a:cubicBezTo>
                    <a:pt x="894187" y="770610"/>
                    <a:pt x="888089" y="785333"/>
                    <a:pt x="877234" y="796188"/>
                  </a:cubicBezTo>
                  <a:cubicBezTo>
                    <a:pt x="866379" y="807042"/>
                    <a:pt x="851657" y="813141"/>
                    <a:pt x="836306" y="813141"/>
                  </a:cubicBezTo>
                  <a:lnTo>
                    <a:pt x="57881" y="813141"/>
                  </a:lnTo>
                  <a:cubicBezTo>
                    <a:pt x="42530" y="813141"/>
                    <a:pt x="27808" y="807042"/>
                    <a:pt x="16953" y="796188"/>
                  </a:cubicBezTo>
                  <a:cubicBezTo>
                    <a:pt x="6098" y="785333"/>
                    <a:pt x="0" y="770610"/>
                    <a:pt x="0" y="755259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183" r="0" b="-618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33562" y="4056298"/>
            <a:ext cx="925018" cy="893660"/>
            <a:chOff x="0" y="0"/>
            <a:chExt cx="243626" cy="2353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626" cy="235367"/>
            </a:xfrm>
            <a:custGeom>
              <a:avLst/>
              <a:gdLst/>
              <a:ahLst/>
              <a:cxnLst/>
              <a:rect r="r" b="b" t="t" l="l"/>
              <a:pathLst>
                <a:path h="235367" w="243626">
                  <a:moveTo>
                    <a:pt x="117684" y="0"/>
                  </a:moveTo>
                  <a:lnTo>
                    <a:pt x="125943" y="0"/>
                  </a:lnTo>
                  <a:cubicBezTo>
                    <a:pt x="157154" y="0"/>
                    <a:pt x="187087" y="12399"/>
                    <a:pt x="209157" y="34469"/>
                  </a:cubicBezTo>
                  <a:cubicBezTo>
                    <a:pt x="231227" y="56539"/>
                    <a:pt x="243626" y="86472"/>
                    <a:pt x="243626" y="117684"/>
                  </a:cubicBezTo>
                  <a:lnTo>
                    <a:pt x="243626" y="117684"/>
                  </a:lnTo>
                  <a:cubicBezTo>
                    <a:pt x="243626" y="182679"/>
                    <a:pt x="190937" y="235367"/>
                    <a:pt x="125943" y="235367"/>
                  </a:cubicBezTo>
                  <a:lnTo>
                    <a:pt x="117684" y="235367"/>
                  </a:lnTo>
                  <a:cubicBezTo>
                    <a:pt x="86472" y="235367"/>
                    <a:pt x="56539" y="222969"/>
                    <a:pt x="34469" y="200899"/>
                  </a:cubicBezTo>
                  <a:cubicBezTo>
                    <a:pt x="12399" y="178829"/>
                    <a:pt x="0" y="148895"/>
                    <a:pt x="0" y="117684"/>
                  </a:cubicBezTo>
                  <a:lnTo>
                    <a:pt x="0" y="117684"/>
                  </a:lnTo>
                  <a:cubicBezTo>
                    <a:pt x="0" y="86472"/>
                    <a:pt x="12399" y="56539"/>
                    <a:pt x="34469" y="34469"/>
                  </a:cubicBezTo>
                  <a:cubicBezTo>
                    <a:pt x="56539" y="12399"/>
                    <a:pt x="86472" y="0"/>
                    <a:pt x="117684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3626" cy="28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7502" y="3941207"/>
            <a:ext cx="3343877" cy="6795273"/>
            <a:chOff x="0" y="0"/>
            <a:chExt cx="880692" cy="17897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0692" cy="1789701"/>
            </a:xfrm>
            <a:custGeom>
              <a:avLst/>
              <a:gdLst/>
              <a:ahLst/>
              <a:cxnLst/>
              <a:rect r="r" b="b" t="t" l="l"/>
              <a:pathLst>
                <a:path h="1789701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731820"/>
                  </a:lnTo>
                  <a:cubicBezTo>
                    <a:pt x="880692" y="1747171"/>
                    <a:pt x="874594" y="1761893"/>
                    <a:pt x="863739" y="1772748"/>
                  </a:cubicBezTo>
                  <a:cubicBezTo>
                    <a:pt x="852884" y="1783603"/>
                    <a:pt x="838162" y="1789701"/>
                    <a:pt x="822810" y="1789701"/>
                  </a:cubicBezTo>
                  <a:lnTo>
                    <a:pt x="57881" y="1789701"/>
                  </a:lnTo>
                  <a:cubicBezTo>
                    <a:pt x="42530" y="1789701"/>
                    <a:pt x="27808" y="1783603"/>
                    <a:pt x="16953" y="1772748"/>
                  </a:cubicBezTo>
                  <a:cubicBezTo>
                    <a:pt x="6098" y="1761893"/>
                    <a:pt x="0" y="1747171"/>
                    <a:pt x="0" y="1731820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0692" cy="1846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7502" y="5160276"/>
            <a:ext cx="3343877" cy="3040798"/>
            <a:chOff x="0" y="0"/>
            <a:chExt cx="894187" cy="8131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4187" cy="813141"/>
            </a:xfrm>
            <a:custGeom>
              <a:avLst/>
              <a:gdLst/>
              <a:ahLst/>
              <a:cxnLst/>
              <a:rect r="r" b="b" t="t" l="l"/>
              <a:pathLst>
                <a:path h="813141" w="894187">
                  <a:moveTo>
                    <a:pt x="57881" y="0"/>
                  </a:moveTo>
                  <a:lnTo>
                    <a:pt x="836306" y="0"/>
                  </a:lnTo>
                  <a:cubicBezTo>
                    <a:pt x="851657" y="0"/>
                    <a:pt x="866379" y="6098"/>
                    <a:pt x="877234" y="16953"/>
                  </a:cubicBezTo>
                  <a:cubicBezTo>
                    <a:pt x="888089" y="27808"/>
                    <a:pt x="894187" y="42530"/>
                    <a:pt x="894187" y="57881"/>
                  </a:cubicBezTo>
                  <a:lnTo>
                    <a:pt x="894187" y="755259"/>
                  </a:lnTo>
                  <a:cubicBezTo>
                    <a:pt x="894187" y="770610"/>
                    <a:pt x="888089" y="785333"/>
                    <a:pt x="877234" y="796188"/>
                  </a:cubicBezTo>
                  <a:cubicBezTo>
                    <a:pt x="866379" y="807042"/>
                    <a:pt x="851657" y="813141"/>
                    <a:pt x="836306" y="813141"/>
                  </a:cubicBezTo>
                  <a:lnTo>
                    <a:pt x="57881" y="813141"/>
                  </a:lnTo>
                  <a:cubicBezTo>
                    <a:pt x="42530" y="813141"/>
                    <a:pt x="27808" y="807042"/>
                    <a:pt x="16953" y="796188"/>
                  </a:cubicBezTo>
                  <a:cubicBezTo>
                    <a:pt x="6098" y="785333"/>
                    <a:pt x="0" y="770610"/>
                    <a:pt x="0" y="755259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72" r="0" b="-597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891162" y="3941207"/>
            <a:ext cx="3343877" cy="6795273"/>
            <a:chOff x="0" y="0"/>
            <a:chExt cx="880692" cy="17897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0692" cy="1789701"/>
            </a:xfrm>
            <a:custGeom>
              <a:avLst/>
              <a:gdLst/>
              <a:ahLst/>
              <a:cxnLst/>
              <a:rect r="r" b="b" t="t" l="l"/>
              <a:pathLst>
                <a:path h="1789701" w="880692">
                  <a:moveTo>
                    <a:pt x="57881" y="0"/>
                  </a:moveTo>
                  <a:lnTo>
                    <a:pt x="822810" y="0"/>
                  </a:lnTo>
                  <a:cubicBezTo>
                    <a:pt x="838162" y="0"/>
                    <a:pt x="852884" y="6098"/>
                    <a:pt x="863739" y="16953"/>
                  </a:cubicBezTo>
                  <a:cubicBezTo>
                    <a:pt x="874594" y="27808"/>
                    <a:pt x="880692" y="42530"/>
                    <a:pt x="880692" y="57881"/>
                  </a:cubicBezTo>
                  <a:lnTo>
                    <a:pt x="880692" y="1731820"/>
                  </a:lnTo>
                  <a:cubicBezTo>
                    <a:pt x="880692" y="1747171"/>
                    <a:pt x="874594" y="1761893"/>
                    <a:pt x="863739" y="1772748"/>
                  </a:cubicBezTo>
                  <a:cubicBezTo>
                    <a:pt x="852884" y="1783603"/>
                    <a:pt x="838162" y="1789701"/>
                    <a:pt x="822810" y="1789701"/>
                  </a:cubicBezTo>
                  <a:lnTo>
                    <a:pt x="57881" y="1789701"/>
                  </a:lnTo>
                  <a:cubicBezTo>
                    <a:pt x="42530" y="1789701"/>
                    <a:pt x="27808" y="1783603"/>
                    <a:pt x="16953" y="1772748"/>
                  </a:cubicBezTo>
                  <a:cubicBezTo>
                    <a:pt x="6098" y="1761893"/>
                    <a:pt x="0" y="1747171"/>
                    <a:pt x="0" y="1731820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80692" cy="1846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891162" y="5160276"/>
            <a:ext cx="3343877" cy="3040798"/>
            <a:chOff x="0" y="0"/>
            <a:chExt cx="894187" cy="8131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94187" cy="813141"/>
            </a:xfrm>
            <a:custGeom>
              <a:avLst/>
              <a:gdLst/>
              <a:ahLst/>
              <a:cxnLst/>
              <a:rect r="r" b="b" t="t" l="l"/>
              <a:pathLst>
                <a:path h="813141" w="894187">
                  <a:moveTo>
                    <a:pt x="57881" y="0"/>
                  </a:moveTo>
                  <a:lnTo>
                    <a:pt x="836306" y="0"/>
                  </a:lnTo>
                  <a:cubicBezTo>
                    <a:pt x="851657" y="0"/>
                    <a:pt x="866379" y="6098"/>
                    <a:pt x="877234" y="16953"/>
                  </a:cubicBezTo>
                  <a:cubicBezTo>
                    <a:pt x="888089" y="27808"/>
                    <a:pt x="894187" y="42530"/>
                    <a:pt x="894187" y="57881"/>
                  </a:cubicBezTo>
                  <a:lnTo>
                    <a:pt x="894187" y="755259"/>
                  </a:lnTo>
                  <a:cubicBezTo>
                    <a:pt x="894187" y="770610"/>
                    <a:pt x="888089" y="785333"/>
                    <a:pt x="877234" y="796188"/>
                  </a:cubicBezTo>
                  <a:cubicBezTo>
                    <a:pt x="866379" y="807042"/>
                    <a:pt x="851657" y="813141"/>
                    <a:pt x="836306" y="813141"/>
                  </a:cubicBezTo>
                  <a:lnTo>
                    <a:pt x="57881" y="813141"/>
                  </a:lnTo>
                  <a:cubicBezTo>
                    <a:pt x="42530" y="813141"/>
                    <a:pt x="27808" y="807042"/>
                    <a:pt x="16953" y="796188"/>
                  </a:cubicBezTo>
                  <a:cubicBezTo>
                    <a:pt x="6098" y="785333"/>
                    <a:pt x="0" y="770610"/>
                    <a:pt x="0" y="755259"/>
                  </a:cubicBezTo>
                  <a:lnTo>
                    <a:pt x="0" y="57881"/>
                  </a:lnTo>
                  <a:cubicBezTo>
                    <a:pt x="0" y="42530"/>
                    <a:pt x="6098" y="27808"/>
                    <a:pt x="16953" y="16953"/>
                  </a:cubicBezTo>
                  <a:cubicBezTo>
                    <a:pt x="27808" y="6098"/>
                    <a:pt x="42530" y="0"/>
                    <a:pt x="5788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381" r="0" b="-5381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110538">
            <a:off x="4026030" y="2569917"/>
            <a:ext cx="1899380" cy="141503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110538">
            <a:off x="8194310" y="2569917"/>
            <a:ext cx="1899380" cy="141503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110538">
            <a:off x="12535683" y="2569917"/>
            <a:ext cx="1899380" cy="1415038"/>
          </a:xfrm>
          <a:prstGeom prst="rect">
            <a:avLst/>
          </a:prstGeom>
        </p:spPr>
      </p:pic>
      <p:sp>
        <p:nvSpPr>
          <p:cNvPr name="Freeform 29" id="29"/>
          <p:cNvSpPr/>
          <p:nvPr/>
        </p:nvSpPr>
        <p:spPr>
          <a:xfrm flipH="false" flipV="false" rot="0">
            <a:off x="2627316" y="4126078"/>
            <a:ext cx="737510" cy="754101"/>
          </a:xfrm>
          <a:custGeom>
            <a:avLst/>
            <a:gdLst/>
            <a:ahLst/>
            <a:cxnLst/>
            <a:rect r="r" b="b" t="t" l="l"/>
            <a:pathLst>
              <a:path h="754101" w="737510">
                <a:moveTo>
                  <a:pt x="0" y="0"/>
                </a:moveTo>
                <a:lnTo>
                  <a:pt x="737511" y="0"/>
                </a:lnTo>
                <a:lnTo>
                  <a:pt x="737511" y="754101"/>
                </a:lnTo>
                <a:lnTo>
                  <a:pt x="0" y="754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6448179" y="4056298"/>
            <a:ext cx="925018" cy="893660"/>
            <a:chOff x="0" y="0"/>
            <a:chExt cx="243626" cy="2353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626" cy="235367"/>
            </a:xfrm>
            <a:custGeom>
              <a:avLst/>
              <a:gdLst/>
              <a:ahLst/>
              <a:cxnLst/>
              <a:rect r="r" b="b" t="t" l="l"/>
              <a:pathLst>
                <a:path h="235367" w="243626">
                  <a:moveTo>
                    <a:pt x="117684" y="0"/>
                  </a:moveTo>
                  <a:lnTo>
                    <a:pt x="125943" y="0"/>
                  </a:lnTo>
                  <a:cubicBezTo>
                    <a:pt x="157154" y="0"/>
                    <a:pt x="187087" y="12399"/>
                    <a:pt x="209157" y="34469"/>
                  </a:cubicBezTo>
                  <a:cubicBezTo>
                    <a:pt x="231227" y="56539"/>
                    <a:pt x="243626" y="86472"/>
                    <a:pt x="243626" y="117684"/>
                  </a:cubicBezTo>
                  <a:lnTo>
                    <a:pt x="243626" y="117684"/>
                  </a:lnTo>
                  <a:cubicBezTo>
                    <a:pt x="243626" y="182679"/>
                    <a:pt x="190937" y="235367"/>
                    <a:pt x="125943" y="235367"/>
                  </a:cubicBezTo>
                  <a:lnTo>
                    <a:pt x="117684" y="235367"/>
                  </a:lnTo>
                  <a:cubicBezTo>
                    <a:pt x="86472" y="235367"/>
                    <a:pt x="56539" y="222969"/>
                    <a:pt x="34469" y="200899"/>
                  </a:cubicBezTo>
                  <a:cubicBezTo>
                    <a:pt x="12399" y="178829"/>
                    <a:pt x="0" y="148895"/>
                    <a:pt x="0" y="117684"/>
                  </a:cubicBezTo>
                  <a:lnTo>
                    <a:pt x="0" y="117684"/>
                  </a:lnTo>
                  <a:cubicBezTo>
                    <a:pt x="0" y="86472"/>
                    <a:pt x="12399" y="56539"/>
                    <a:pt x="34469" y="34469"/>
                  </a:cubicBezTo>
                  <a:cubicBezTo>
                    <a:pt x="56539" y="12399"/>
                    <a:pt x="86472" y="0"/>
                    <a:pt x="117684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243626" cy="28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631888" y="4180350"/>
            <a:ext cx="557600" cy="645557"/>
          </a:xfrm>
          <a:custGeom>
            <a:avLst/>
            <a:gdLst/>
            <a:ahLst/>
            <a:cxnLst/>
            <a:rect r="r" b="b" t="t" l="l"/>
            <a:pathLst>
              <a:path h="645557" w="557600">
                <a:moveTo>
                  <a:pt x="0" y="0"/>
                </a:moveTo>
                <a:lnTo>
                  <a:pt x="557600" y="0"/>
                </a:lnTo>
                <a:lnTo>
                  <a:pt x="557600" y="645557"/>
                </a:lnTo>
                <a:lnTo>
                  <a:pt x="0" y="645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0696931" y="4056298"/>
            <a:ext cx="925018" cy="893660"/>
            <a:chOff x="0" y="0"/>
            <a:chExt cx="243626" cy="2353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3626" cy="235367"/>
            </a:xfrm>
            <a:custGeom>
              <a:avLst/>
              <a:gdLst/>
              <a:ahLst/>
              <a:cxnLst/>
              <a:rect r="r" b="b" t="t" l="l"/>
              <a:pathLst>
                <a:path h="235367" w="243626">
                  <a:moveTo>
                    <a:pt x="117684" y="0"/>
                  </a:moveTo>
                  <a:lnTo>
                    <a:pt x="125943" y="0"/>
                  </a:lnTo>
                  <a:cubicBezTo>
                    <a:pt x="157154" y="0"/>
                    <a:pt x="187087" y="12399"/>
                    <a:pt x="209157" y="34469"/>
                  </a:cubicBezTo>
                  <a:cubicBezTo>
                    <a:pt x="231227" y="56539"/>
                    <a:pt x="243626" y="86472"/>
                    <a:pt x="243626" y="117684"/>
                  </a:cubicBezTo>
                  <a:lnTo>
                    <a:pt x="243626" y="117684"/>
                  </a:lnTo>
                  <a:cubicBezTo>
                    <a:pt x="243626" y="182679"/>
                    <a:pt x="190937" y="235367"/>
                    <a:pt x="125943" y="235367"/>
                  </a:cubicBezTo>
                  <a:lnTo>
                    <a:pt x="117684" y="235367"/>
                  </a:lnTo>
                  <a:cubicBezTo>
                    <a:pt x="86472" y="235367"/>
                    <a:pt x="56539" y="222969"/>
                    <a:pt x="34469" y="200899"/>
                  </a:cubicBezTo>
                  <a:cubicBezTo>
                    <a:pt x="12399" y="178829"/>
                    <a:pt x="0" y="148895"/>
                    <a:pt x="0" y="117684"/>
                  </a:cubicBezTo>
                  <a:lnTo>
                    <a:pt x="0" y="117684"/>
                  </a:lnTo>
                  <a:cubicBezTo>
                    <a:pt x="0" y="86472"/>
                    <a:pt x="12399" y="56539"/>
                    <a:pt x="34469" y="34469"/>
                  </a:cubicBezTo>
                  <a:cubicBezTo>
                    <a:pt x="56539" y="12399"/>
                    <a:pt x="86472" y="0"/>
                    <a:pt x="117684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43626" cy="28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855032" y="4149377"/>
            <a:ext cx="608817" cy="672679"/>
          </a:xfrm>
          <a:custGeom>
            <a:avLst/>
            <a:gdLst/>
            <a:ahLst/>
            <a:cxnLst/>
            <a:rect r="r" b="b" t="t" l="l"/>
            <a:pathLst>
              <a:path h="672679" w="608817">
                <a:moveTo>
                  <a:pt x="0" y="0"/>
                </a:moveTo>
                <a:lnTo>
                  <a:pt x="608816" y="0"/>
                </a:lnTo>
                <a:lnTo>
                  <a:pt x="608816" y="672679"/>
                </a:lnTo>
                <a:lnTo>
                  <a:pt x="0" y="672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5100591" y="4056298"/>
            <a:ext cx="925018" cy="893660"/>
            <a:chOff x="0" y="0"/>
            <a:chExt cx="243626" cy="2353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3626" cy="235367"/>
            </a:xfrm>
            <a:custGeom>
              <a:avLst/>
              <a:gdLst/>
              <a:ahLst/>
              <a:cxnLst/>
              <a:rect r="r" b="b" t="t" l="l"/>
              <a:pathLst>
                <a:path h="235367" w="243626">
                  <a:moveTo>
                    <a:pt x="117684" y="0"/>
                  </a:moveTo>
                  <a:lnTo>
                    <a:pt x="125943" y="0"/>
                  </a:lnTo>
                  <a:cubicBezTo>
                    <a:pt x="157154" y="0"/>
                    <a:pt x="187087" y="12399"/>
                    <a:pt x="209157" y="34469"/>
                  </a:cubicBezTo>
                  <a:cubicBezTo>
                    <a:pt x="231227" y="56539"/>
                    <a:pt x="243626" y="86472"/>
                    <a:pt x="243626" y="117684"/>
                  </a:cubicBezTo>
                  <a:lnTo>
                    <a:pt x="243626" y="117684"/>
                  </a:lnTo>
                  <a:cubicBezTo>
                    <a:pt x="243626" y="182679"/>
                    <a:pt x="190937" y="235367"/>
                    <a:pt x="125943" y="235367"/>
                  </a:cubicBezTo>
                  <a:lnTo>
                    <a:pt x="117684" y="235367"/>
                  </a:lnTo>
                  <a:cubicBezTo>
                    <a:pt x="86472" y="235367"/>
                    <a:pt x="56539" y="222969"/>
                    <a:pt x="34469" y="200899"/>
                  </a:cubicBezTo>
                  <a:cubicBezTo>
                    <a:pt x="12399" y="178829"/>
                    <a:pt x="0" y="148895"/>
                    <a:pt x="0" y="117684"/>
                  </a:cubicBezTo>
                  <a:lnTo>
                    <a:pt x="0" y="117684"/>
                  </a:lnTo>
                  <a:cubicBezTo>
                    <a:pt x="0" y="86472"/>
                    <a:pt x="12399" y="56539"/>
                    <a:pt x="34469" y="34469"/>
                  </a:cubicBezTo>
                  <a:cubicBezTo>
                    <a:pt x="56539" y="12399"/>
                    <a:pt x="86472" y="0"/>
                    <a:pt x="117684" y="0"/>
                  </a:cubicBezTo>
                  <a:close/>
                </a:path>
              </a:pathLst>
            </a:custGeom>
            <a:solidFill>
              <a:srgbClr val="FAD02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243626" cy="28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5318767" y="4143352"/>
            <a:ext cx="488667" cy="678704"/>
          </a:xfrm>
          <a:custGeom>
            <a:avLst/>
            <a:gdLst/>
            <a:ahLst/>
            <a:cxnLst/>
            <a:rect r="r" b="b" t="t" l="l"/>
            <a:pathLst>
              <a:path h="678704" w="488667">
                <a:moveTo>
                  <a:pt x="0" y="0"/>
                </a:moveTo>
                <a:lnTo>
                  <a:pt x="488666" y="0"/>
                </a:lnTo>
                <a:lnTo>
                  <a:pt x="488666" y="678704"/>
                </a:lnTo>
                <a:lnTo>
                  <a:pt x="0" y="6787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422833" y="601773"/>
            <a:ext cx="9442334" cy="147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</a:pPr>
            <a:r>
              <a:rPr lang="en-US" sz="6042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Flujo de funcionamiento e interacción remota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49024" y="8553499"/>
            <a:ext cx="303952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31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Usuario remoto (Aplicación Avatar Gamer)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390926" y="8553499"/>
            <a:ext cx="303952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31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Conexión en línea (Internet / API Jitsi / Servidor IA)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39678" y="8553499"/>
            <a:ext cx="303952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31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Robot físico con teléfono incorporado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043338" y="8553499"/>
            <a:ext cx="303952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31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Persona acompañada / entorno real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81F3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7656" y="1238250"/>
            <a:ext cx="11972689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Demostración del sistema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72871" y="2520426"/>
            <a:ext cx="4099715" cy="7538480"/>
            <a:chOff x="0" y="0"/>
            <a:chExt cx="974192" cy="179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4192" cy="1791327"/>
            </a:xfrm>
            <a:custGeom>
              <a:avLst/>
              <a:gdLst/>
              <a:ahLst/>
              <a:cxnLst/>
              <a:rect r="r" b="b" t="t" l="l"/>
              <a:pathLst>
                <a:path h="1791327" w="974192">
                  <a:moveTo>
                    <a:pt x="47210" y="0"/>
                  </a:moveTo>
                  <a:lnTo>
                    <a:pt x="926982" y="0"/>
                  </a:lnTo>
                  <a:cubicBezTo>
                    <a:pt x="953055" y="0"/>
                    <a:pt x="974192" y="21137"/>
                    <a:pt x="974192" y="47210"/>
                  </a:cubicBezTo>
                  <a:lnTo>
                    <a:pt x="974192" y="1744117"/>
                  </a:lnTo>
                  <a:cubicBezTo>
                    <a:pt x="974192" y="1770190"/>
                    <a:pt x="953055" y="1791327"/>
                    <a:pt x="926982" y="1791327"/>
                  </a:cubicBezTo>
                  <a:lnTo>
                    <a:pt x="47210" y="1791327"/>
                  </a:lnTo>
                  <a:cubicBezTo>
                    <a:pt x="21137" y="1791327"/>
                    <a:pt x="0" y="1770190"/>
                    <a:pt x="0" y="1744117"/>
                  </a:cubicBezTo>
                  <a:lnTo>
                    <a:pt x="0" y="47210"/>
                  </a:lnTo>
                  <a:cubicBezTo>
                    <a:pt x="0" y="21137"/>
                    <a:pt x="21137" y="0"/>
                    <a:pt x="47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74192" cy="1848477"/>
            </a:xfrm>
            <a:prstGeom prst="rect">
              <a:avLst/>
            </a:prstGeom>
          </p:spPr>
          <p:txBody>
            <a:bodyPr anchor="ctr" rtlCol="false" tIns="56305" lIns="56305" bIns="56305" rIns="56305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666053" y="384697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2871" y="228347"/>
            <a:ext cx="3290659" cy="810325"/>
          </a:xfrm>
          <a:custGeom>
            <a:avLst/>
            <a:gdLst/>
            <a:ahLst/>
            <a:cxnLst/>
            <a:rect r="r" b="b" t="t" l="l"/>
            <a:pathLst>
              <a:path h="810325" w="3290659">
                <a:moveTo>
                  <a:pt x="0" y="0"/>
                </a:moveTo>
                <a:lnTo>
                  <a:pt x="3290659" y="0"/>
                </a:lnTo>
                <a:lnTo>
                  <a:pt x="3290659" y="810324"/>
                </a:lnTo>
                <a:lnTo>
                  <a:pt x="0" y="8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78137" y="2639827"/>
            <a:ext cx="3689182" cy="7299680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2700000">
            <a:off x="5899243" y="384697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905986" y="2520426"/>
            <a:ext cx="4099715" cy="7538480"/>
            <a:chOff x="0" y="0"/>
            <a:chExt cx="974192" cy="17913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4192" cy="1791327"/>
            </a:xfrm>
            <a:custGeom>
              <a:avLst/>
              <a:gdLst/>
              <a:ahLst/>
              <a:cxnLst/>
              <a:rect r="r" b="b" t="t" l="l"/>
              <a:pathLst>
                <a:path h="1791327" w="974192">
                  <a:moveTo>
                    <a:pt x="47210" y="0"/>
                  </a:moveTo>
                  <a:lnTo>
                    <a:pt x="926982" y="0"/>
                  </a:lnTo>
                  <a:cubicBezTo>
                    <a:pt x="953055" y="0"/>
                    <a:pt x="974192" y="21137"/>
                    <a:pt x="974192" y="47210"/>
                  </a:cubicBezTo>
                  <a:lnTo>
                    <a:pt x="974192" y="1744117"/>
                  </a:lnTo>
                  <a:cubicBezTo>
                    <a:pt x="974192" y="1770190"/>
                    <a:pt x="953055" y="1791327"/>
                    <a:pt x="926982" y="1791327"/>
                  </a:cubicBezTo>
                  <a:lnTo>
                    <a:pt x="47210" y="1791327"/>
                  </a:lnTo>
                  <a:cubicBezTo>
                    <a:pt x="21137" y="1791327"/>
                    <a:pt x="0" y="1770190"/>
                    <a:pt x="0" y="1744117"/>
                  </a:cubicBezTo>
                  <a:lnTo>
                    <a:pt x="0" y="47210"/>
                  </a:lnTo>
                  <a:cubicBezTo>
                    <a:pt x="0" y="21137"/>
                    <a:pt x="21137" y="0"/>
                    <a:pt x="47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74192" cy="1848477"/>
            </a:xfrm>
            <a:prstGeom prst="rect">
              <a:avLst/>
            </a:prstGeom>
          </p:spPr>
          <p:txBody>
            <a:bodyPr anchor="ctr" rtlCol="false" tIns="56305" lIns="56305" bIns="56305" rIns="56305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700000">
            <a:off x="5299168" y="384697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5111252" y="2639827"/>
            <a:ext cx="3689182" cy="7299680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09" r="0" b="-709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-2700000">
            <a:off x="10189458" y="384697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405750" y="2520426"/>
            <a:ext cx="4099715" cy="7538480"/>
            <a:chOff x="0" y="0"/>
            <a:chExt cx="974192" cy="17913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74192" cy="1791327"/>
            </a:xfrm>
            <a:custGeom>
              <a:avLst/>
              <a:gdLst/>
              <a:ahLst/>
              <a:cxnLst/>
              <a:rect r="r" b="b" t="t" l="l"/>
              <a:pathLst>
                <a:path h="1791327" w="974192">
                  <a:moveTo>
                    <a:pt x="47210" y="0"/>
                  </a:moveTo>
                  <a:lnTo>
                    <a:pt x="926982" y="0"/>
                  </a:lnTo>
                  <a:cubicBezTo>
                    <a:pt x="953055" y="0"/>
                    <a:pt x="974192" y="21137"/>
                    <a:pt x="974192" y="47210"/>
                  </a:cubicBezTo>
                  <a:lnTo>
                    <a:pt x="974192" y="1744117"/>
                  </a:lnTo>
                  <a:cubicBezTo>
                    <a:pt x="974192" y="1770190"/>
                    <a:pt x="953055" y="1791327"/>
                    <a:pt x="926982" y="1791327"/>
                  </a:cubicBezTo>
                  <a:lnTo>
                    <a:pt x="47210" y="1791327"/>
                  </a:lnTo>
                  <a:cubicBezTo>
                    <a:pt x="21137" y="1791327"/>
                    <a:pt x="0" y="1770190"/>
                    <a:pt x="0" y="1744117"/>
                  </a:cubicBezTo>
                  <a:lnTo>
                    <a:pt x="0" y="47210"/>
                  </a:lnTo>
                  <a:cubicBezTo>
                    <a:pt x="0" y="21137"/>
                    <a:pt x="21137" y="0"/>
                    <a:pt x="47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974192" cy="1848477"/>
            </a:xfrm>
            <a:prstGeom prst="rect">
              <a:avLst/>
            </a:prstGeom>
          </p:spPr>
          <p:txBody>
            <a:bodyPr anchor="ctr" rtlCol="false" tIns="56305" lIns="56305" bIns="56305" rIns="56305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-2700000">
            <a:off x="9798933" y="384697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9611017" y="2639827"/>
            <a:ext cx="3689182" cy="7299680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142" r="0" b="-2142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-2700000">
            <a:off x="14689222" y="384697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3905515" y="2520426"/>
            <a:ext cx="4099715" cy="7538480"/>
            <a:chOff x="0" y="0"/>
            <a:chExt cx="974192" cy="179132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74192" cy="1791327"/>
            </a:xfrm>
            <a:custGeom>
              <a:avLst/>
              <a:gdLst/>
              <a:ahLst/>
              <a:cxnLst/>
              <a:rect r="r" b="b" t="t" l="l"/>
              <a:pathLst>
                <a:path h="1791327" w="974192">
                  <a:moveTo>
                    <a:pt x="47210" y="0"/>
                  </a:moveTo>
                  <a:lnTo>
                    <a:pt x="926982" y="0"/>
                  </a:lnTo>
                  <a:cubicBezTo>
                    <a:pt x="953055" y="0"/>
                    <a:pt x="974192" y="21137"/>
                    <a:pt x="974192" y="47210"/>
                  </a:cubicBezTo>
                  <a:lnTo>
                    <a:pt x="974192" y="1744117"/>
                  </a:lnTo>
                  <a:cubicBezTo>
                    <a:pt x="974192" y="1770190"/>
                    <a:pt x="953055" y="1791327"/>
                    <a:pt x="926982" y="1791327"/>
                  </a:cubicBezTo>
                  <a:lnTo>
                    <a:pt x="47210" y="1791327"/>
                  </a:lnTo>
                  <a:cubicBezTo>
                    <a:pt x="21137" y="1791327"/>
                    <a:pt x="0" y="1770190"/>
                    <a:pt x="0" y="1744117"/>
                  </a:cubicBezTo>
                  <a:lnTo>
                    <a:pt x="0" y="47210"/>
                  </a:lnTo>
                  <a:cubicBezTo>
                    <a:pt x="0" y="21137"/>
                    <a:pt x="21137" y="0"/>
                    <a:pt x="47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165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974192" cy="1848477"/>
            </a:xfrm>
            <a:prstGeom prst="rect">
              <a:avLst/>
            </a:prstGeom>
          </p:spPr>
          <p:txBody>
            <a:bodyPr anchor="ctr" rtlCol="false" tIns="56305" lIns="56305" bIns="56305" rIns="56305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-2700000">
            <a:off x="14498722" y="371362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4110782" y="2639827"/>
            <a:ext cx="3689182" cy="7299680"/>
            <a:chOff x="0" y="0"/>
            <a:chExt cx="2620010" cy="51841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59" r="0" b="-1559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63" id="63"/>
          <p:cNvSpPr/>
          <p:nvPr/>
        </p:nvSpPr>
        <p:spPr>
          <a:xfrm flipH="false" flipV="false" rot="-2700000">
            <a:off x="18284112" y="3713629"/>
            <a:ext cx="397021" cy="397021"/>
          </a:xfrm>
          <a:custGeom>
            <a:avLst/>
            <a:gdLst/>
            <a:ahLst/>
            <a:cxnLst/>
            <a:rect r="r" b="b" t="t" l="l"/>
            <a:pathLst>
              <a:path h="397021" w="397021">
                <a:moveTo>
                  <a:pt x="0" y="0"/>
                </a:moveTo>
                <a:lnTo>
                  <a:pt x="397021" y="0"/>
                </a:lnTo>
                <a:lnTo>
                  <a:pt x="397021" y="397021"/>
                </a:lnTo>
                <a:lnTo>
                  <a:pt x="0" y="39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DAG2AZj0Yx8</dc:identifier>
  <dcterms:modified xsi:type="dcterms:W3CDTF">2011-08-01T06:04:30Z</dcterms:modified>
  <cp:revision>1</cp:revision>
  <dc:title>PPT Presentación Final</dc:title>
</cp:coreProperties>
</file>